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Canva Sans Bold" panose="020B0604020202020204" charset="0"/>
      <p:regular r:id="rId25"/>
    </p:embeddedFont>
    <p:embeddedFont>
      <p:font typeface="Cubao Narrow" panose="020B0604020202020204" charset="0"/>
      <p:regular r:id="rId26"/>
    </p:embeddedFont>
    <p:embeddedFont>
      <p:font typeface="Rustic Printed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>
      <p:cViewPr varScale="1">
        <p:scale>
          <a:sx n="14" d="100"/>
          <a:sy n="14" d="100"/>
        </p:scale>
        <p:origin x="317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sustainability.uwo.ca/sdg/index.html" TargetMode="External"/><Relationship Id="rId3" Type="http://schemas.openxmlformats.org/officeDocument/2006/relationships/image" Target="../media/image12.png"/><Relationship Id="rId7" Type="http://schemas.openxmlformats.org/officeDocument/2006/relationships/hyperlink" Target="https://strategicplan.uwo.ca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7" Type="http://schemas.openxmlformats.org/officeDocument/2006/relationships/hyperlink" Target="https://www.lib.uwo.ca/greenauditproject/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svg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155369" y="5235"/>
            <a:ext cx="7809789" cy="7724591"/>
          </a:xfrm>
          <a:custGeom>
            <a:avLst/>
            <a:gdLst/>
            <a:ahLst/>
            <a:cxnLst/>
            <a:rect l="l" t="t" r="r" b="b"/>
            <a:pathLst>
              <a:path w="7809789" h="7724591">
                <a:moveTo>
                  <a:pt x="0" y="0"/>
                </a:moveTo>
                <a:lnTo>
                  <a:pt x="7809789" y="0"/>
                </a:lnTo>
                <a:lnTo>
                  <a:pt x="7809789" y="7724591"/>
                </a:lnTo>
                <a:lnTo>
                  <a:pt x="0" y="77245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 rot="-5597529">
            <a:off x="6534212" y="-2399939"/>
            <a:ext cx="5218258" cy="14121056"/>
            <a:chOff x="0" y="0"/>
            <a:chExt cx="1125832" cy="3046598"/>
          </a:xfrm>
        </p:grpSpPr>
        <p:sp>
          <p:nvSpPr>
            <p:cNvPr id="4" name="Freeform 4"/>
            <p:cNvSpPr/>
            <p:nvPr/>
          </p:nvSpPr>
          <p:spPr>
            <a:xfrm>
              <a:off x="0" y="-381"/>
              <a:ext cx="1125832" cy="3047233"/>
            </a:xfrm>
            <a:custGeom>
              <a:avLst/>
              <a:gdLst/>
              <a:ahLst/>
              <a:cxnLst/>
              <a:rect l="l" t="t" r="r" b="b"/>
              <a:pathLst>
                <a:path w="1125832" h="3047233">
                  <a:moveTo>
                    <a:pt x="1111608" y="2655819"/>
                  </a:moveTo>
                  <a:lnTo>
                    <a:pt x="1111608" y="1347974"/>
                  </a:lnTo>
                  <a:cubicBezTo>
                    <a:pt x="1112370" y="792746"/>
                    <a:pt x="1113005" y="498475"/>
                    <a:pt x="1113005" y="398018"/>
                  </a:cubicBezTo>
                  <a:cubicBezTo>
                    <a:pt x="1113005" y="327025"/>
                    <a:pt x="1070460" y="267970"/>
                    <a:pt x="1055347" y="208026"/>
                  </a:cubicBezTo>
                  <a:cubicBezTo>
                    <a:pt x="1040996" y="151257"/>
                    <a:pt x="958319" y="106680"/>
                    <a:pt x="890755" y="71374"/>
                  </a:cubicBezTo>
                  <a:cubicBezTo>
                    <a:pt x="813412" y="30734"/>
                    <a:pt x="747245" y="0"/>
                    <a:pt x="688825" y="381"/>
                  </a:cubicBezTo>
                  <a:cubicBezTo>
                    <a:pt x="669379" y="508"/>
                    <a:pt x="619748" y="635"/>
                    <a:pt x="602149" y="762"/>
                  </a:cubicBezTo>
                  <a:cubicBezTo>
                    <a:pt x="480441" y="1270"/>
                    <a:pt x="300101" y="1143"/>
                    <a:pt x="171958" y="762"/>
                  </a:cubicBezTo>
                  <a:cubicBezTo>
                    <a:pt x="156845" y="762"/>
                    <a:pt x="142494" y="762"/>
                    <a:pt x="128905" y="762"/>
                  </a:cubicBezTo>
                  <a:cubicBezTo>
                    <a:pt x="58928" y="508"/>
                    <a:pt x="0" y="13081"/>
                    <a:pt x="0" y="13081"/>
                  </a:cubicBezTo>
                  <a:lnTo>
                    <a:pt x="14097" y="106045"/>
                  </a:lnTo>
                  <a:lnTo>
                    <a:pt x="25400" y="208534"/>
                  </a:lnTo>
                  <a:lnTo>
                    <a:pt x="11303" y="308610"/>
                  </a:lnTo>
                  <a:lnTo>
                    <a:pt x="25400" y="392049"/>
                  </a:lnTo>
                  <a:lnTo>
                    <a:pt x="25400" y="1714229"/>
                  </a:lnTo>
                  <a:cubicBezTo>
                    <a:pt x="24638" y="2269457"/>
                    <a:pt x="24003" y="2549393"/>
                    <a:pt x="24003" y="2649850"/>
                  </a:cubicBezTo>
                  <a:cubicBezTo>
                    <a:pt x="24003" y="2720843"/>
                    <a:pt x="66548" y="2792598"/>
                    <a:pt x="81661" y="2852542"/>
                  </a:cubicBezTo>
                  <a:cubicBezTo>
                    <a:pt x="96012" y="2909311"/>
                    <a:pt x="165989" y="2966588"/>
                    <a:pt x="233553" y="3001894"/>
                  </a:cubicBezTo>
                  <a:cubicBezTo>
                    <a:pt x="311023" y="3042534"/>
                    <a:pt x="389890" y="3035168"/>
                    <a:pt x="448310" y="3034787"/>
                  </a:cubicBezTo>
                  <a:cubicBezTo>
                    <a:pt x="468122" y="3034660"/>
                    <a:pt x="531876" y="3047233"/>
                    <a:pt x="554482" y="3047106"/>
                  </a:cubicBezTo>
                  <a:cubicBezTo>
                    <a:pt x="755246" y="3046217"/>
                    <a:pt x="1099035" y="3034787"/>
                    <a:pt x="1099035" y="3034787"/>
                  </a:cubicBezTo>
                  <a:lnTo>
                    <a:pt x="1110338" y="2941823"/>
                  </a:lnTo>
                  <a:lnTo>
                    <a:pt x="1111735" y="2839334"/>
                  </a:lnTo>
                  <a:lnTo>
                    <a:pt x="1125832" y="2739258"/>
                  </a:lnTo>
                  <a:lnTo>
                    <a:pt x="1111735" y="2655819"/>
                  </a:lnTo>
                  <a:close/>
                </a:path>
              </a:pathLst>
            </a:custGeom>
            <a:solidFill>
              <a:srgbClr val="159656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5" name="TextBox 5"/>
          <p:cNvSpPr txBox="1"/>
          <p:nvPr/>
        </p:nvSpPr>
        <p:spPr>
          <a:xfrm rot="-230044">
            <a:off x="2692695" y="3152338"/>
            <a:ext cx="13102988" cy="5264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02"/>
              </a:lnSpc>
            </a:pPr>
            <a:r>
              <a:rPr lang="en-US" sz="9501">
                <a:solidFill>
                  <a:srgbClr val="E6DFDA"/>
                </a:solidFill>
                <a:latin typeface="Rustic Printed"/>
              </a:rPr>
              <a:t>Examining the Findings of a Collections Green Audit</a:t>
            </a:r>
          </a:p>
          <a:p>
            <a:pPr algn="ctr">
              <a:lnSpc>
                <a:spcPts val="13302"/>
              </a:lnSpc>
              <a:spcBef>
                <a:spcPct val="0"/>
              </a:spcBef>
            </a:pPr>
            <a:endParaRPr lang="en-US" sz="9501">
              <a:solidFill>
                <a:srgbClr val="E6DFDA"/>
              </a:solidFill>
              <a:latin typeface="Rustic Printed"/>
            </a:endParaRPr>
          </a:p>
        </p:txBody>
      </p:sp>
      <p:sp>
        <p:nvSpPr>
          <p:cNvPr id="6" name="Freeform 6"/>
          <p:cNvSpPr/>
          <p:nvPr/>
        </p:nvSpPr>
        <p:spPr>
          <a:xfrm rot="201640" flipH="1">
            <a:off x="13615072" y="3465716"/>
            <a:ext cx="4677380" cy="4813747"/>
          </a:xfrm>
          <a:custGeom>
            <a:avLst/>
            <a:gdLst/>
            <a:ahLst/>
            <a:cxnLst/>
            <a:rect l="l" t="t" r="r" b="b"/>
            <a:pathLst>
              <a:path w="4677380" h="4813747">
                <a:moveTo>
                  <a:pt x="4677381" y="0"/>
                </a:moveTo>
                <a:lnTo>
                  <a:pt x="0" y="0"/>
                </a:lnTo>
                <a:lnTo>
                  <a:pt x="0" y="4813747"/>
                </a:lnTo>
                <a:lnTo>
                  <a:pt x="4677381" y="4813747"/>
                </a:lnTo>
                <a:lnTo>
                  <a:pt x="4677381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/>
          <p:nvPr/>
        </p:nvSpPr>
        <p:spPr>
          <a:xfrm rot="-230044">
            <a:off x="2231148" y="2195602"/>
            <a:ext cx="13102988" cy="1266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E6DFDA"/>
                </a:solidFill>
                <a:latin typeface="Rustic Printed"/>
              </a:rPr>
              <a:t>Fitting the pieces together:</a:t>
            </a:r>
          </a:p>
        </p:txBody>
      </p:sp>
      <p:sp>
        <p:nvSpPr>
          <p:cNvPr id="8" name="Freeform 8"/>
          <p:cNvSpPr/>
          <p:nvPr/>
        </p:nvSpPr>
        <p:spPr>
          <a:xfrm>
            <a:off x="400423" y="382134"/>
            <a:ext cx="3606112" cy="3606112"/>
          </a:xfrm>
          <a:custGeom>
            <a:avLst/>
            <a:gdLst/>
            <a:ahLst/>
            <a:cxnLst/>
            <a:rect l="l" t="t" r="r" b="b"/>
            <a:pathLst>
              <a:path w="3606112" h="3606112">
                <a:moveTo>
                  <a:pt x="0" y="0"/>
                </a:moveTo>
                <a:lnTo>
                  <a:pt x="3606113" y="0"/>
                </a:lnTo>
                <a:lnTo>
                  <a:pt x="3606113" y="3606112"/>
                </a:lnTo>
                <a:lnTo>
                  <a:pt x="0" y="36061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132648" y="8412421"/>
            <a:ext cx="1582377" cy="1691758"/>
          </a:xfrm>
          <a:custGeom>
            <a:avLst/>
            <a:gdLst/>
            <a:ahLst/>
            <a:cxnLst/>
            <a:rect l="l" t="t" r="r" b="b"/>
            <a:pathLst>
              <a:path w="1582377" h="1691758">
                <a:moveTo>
                  <a:pt x="0" y="0"/>
                </a:moveTo>
                <a:lnTo>
                  <a:pt x="1582377" y="0"/>
                </a:lnTo>
                <a:lnTo>
                  <a:pt x="1582377" y="1691758"/>
                </a:lnTo>
                <a:lnTo>
                  <a:pt x="0" y="16917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4376653" y="7287103"/>
            <a:ext cx="9758502" cy="2880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Paige Roman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David McCord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Jax Cato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Samuel Cassady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414141"/>
                </a:solidFill>
                <a:latin typeface="Rustic Printed"/>
              </a:rPr>
              <a:t>Liz Mantz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9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8363" y="330346"/>
            <a:ext cx="17751275" cy="9626308"/>
            <a:chOff x="0" y="0"/>
            <a:chExt cx="4675233" cy="25353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75233" cy="2535324"/>
            </a:xfrm>
            <a:custGeom>
              <a:avLst/>
              <a:gdLst/>
              <a:ahLst/>
              <a:cxnLst/>
              <a:rect l="l" t="t" r="r" b="b"/>
              <a:pathLst>
                <a:path w="4675233" h="2535324">
                  <a:moveTo>
                    <a:pt x="0" y="0"/>
                  </a:moveTo>
                  <a:lnTo>
                    <a:pt x="4675233" y="0"/>
                  </a:lnTo>
                  <a:lnTo>
                    <a:pt x="4675233" y="2535324"/>
                  </a:lnTo>
                  <a:lnTo>
                    <a:pt x="0" y="2535324"/>
                  </a:lnTo>
                  <a:close/>
                </a:path>
              </a:pathLst>
            </a:custGeom>
            <a:solidFill>
              <a:srgbClr val="E6DFD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75233" cy="25734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10076684">
            <a:off x="-1726981" y="7936637"/>
            <a:ext cx="5511363" cy="3692613"/>
          </a:xfrm>
          <a:custGeom>
            <a:avLst/>
            <a:gdLst/>
            <a:ahLst/>
            <a:cxnLst/>
            <a:rect l="l" t="t" r="r" b="b"/>
            <a:pathLst>
              <a:path w="5511363" h="3692613">
                <a:moveTo>
                  <a:pt x="0" y="0"/>
                </a:moveTo>
                <a:lnTo>
                  <a:pt x="5511362" y="0"/>
                </a:lnTo>
                <a:lnTo>
                  <a:pt x="5511362" y="3692613"/>
                </a:lnTo>
                <a:lnTo>
                  <a:pt x="0" y="36926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6" name="Group 6"/>
          <p:cNvGrpSpPr/>
          <p:nvPr/>
        </p:nvGrpSpPr>
        <p:grpSpPr>
          <a:xfrm rot="-10695202">
            <a:off x="4364865" y="2924946"/>
            <a:ext cx="4978906" cy="1076595"/>
            <a:chOff x="0" y="0"/>
            <a:chExt cx="5873340" cy="127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873340" cy="1270000"/>
            </a:xfrm>
            <a:custGeom>
              <a:avLst/>
              <a:gdLst/>
              <a:ahLst/>
              <a:cxnLst/>
              <a:rect l="l" t="t" r="r" b="b"/>
              <a:pathLst>
                <a:path w="5873340" h="1270000">
                  <a:moveTo>
                    <a:pt x="5873340" y="635000"/>
                  </a:moveTo>
                  <a:cubicBezTo>
                    <a:pt x="5873340" y="810438"/>
                    <a:pt x="5802194" y="969137"/>
                    <a:pt x="5687335" y="1083996"/>
                  </a:cubicBezTo>
                  <a:cubicBezTo>
                    <a:pt x="5572477" y="1198969"/>
                    <a:pt x="5413663" y="1270000"/>
                    <a:pt x="5238340" y="1270000"/>
                  </a:cubicBezTo>
                  <a:lnTo>
                    <a:pt x="717075" y="1270000"/>
                  </a:lnTo>
                  <a:cubicBezTo>
                    <a:pt x="284340" y="1270000"/>
                    <a:pt x="0" y="985761"/>
                    <a:pt x="0" y="635000"/>
                  </a:cubicBezTo>
                  <a:cubicBezTo>
                    <a:pt x="0" y="459562"/>
                    <a:pt x="71145" y="300863"/>
                    <a:pt x="186004" y="186004"/>
                  </a:cubicBezTo>
                  <a:cubicBezTo>
                    <a:pt x="300863" y="71031"/>
                    <a:pt x="459676" y="0"/>
                    <a:pt x="717075" y="0"/>
                  </a:cubicBezTo>
                  <a:lnTo>
                    <a:pt x="5238340" y="0"/>
                  </a:lnTo>
                  <a:cubicBezTo>
                    <a:pt x="5413663" y="0"/>
                    <a:pt x="5572477" y="71031"/>
                    <a:pt x="5687335" y="186004"/>
                  </a:cubicBezTo>
                  <a:cubicBezTo>
                    <a:pt x="5802194" y="300863"/>
                    <a:pt x="5873340" y="459562"/>
                    <a:pt x="5873340" y="635000"/>
                  </a:cubicBezTo>
                  <a:close/>
                </a:path>
              </a:pathLst>
            </a:custGeom>
            <a:solidFill>
              <a:srgbClr val="DFD3C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Freeform 8"/>
            <p:cNvSpPr/>
            <p:nvPr/>
          </p:nvSpPr>
          <p:spPr>
            <a:xfrm>
              <a:off x="4603225" y="0"/>
              <a:ext cx="1270114" cy="1270000"/>
            </a:xfrm>
            <a:custGeom>
              <a:avLst/>
              <a:gdLst/>
              <a:ahLst/>
              <a:cxnLst/>
              <a:rect l="l" t="t" r="r" b="b"/>
              <a:pathLst>
                <a:path w="1270114" h="1270000">
                  <a:moveTo>
                    <a:pt x="1270115" y="635000"/>
                  </a:moveTo>
                  <a:cubicBezTo>
                    <a:pt x="1270115" y="810438"/>
                    <a:pt x="1198969" y="969137"/>
                    <a:pt x="1084110" y="1083996"/>
                  </a:cubicBezTo>
                  <a:cubicBezTo>
                    <a:pt x="969252" y="1198969"/>
                    <a:pt x="810438" y="1270000"/>
                    <a:pt x="635115" y="1270000"/>
                  </a:cubicBezTo>
                  <a:cubicBezTo>
                    <a:pt x="284341" y="1270000"/>
                    <a:pt x="0" y="985761"/>
                    <a:pt x="0" y="635000"/>
                  </a:cubicBezTo>
                  <a:cubicBezTo>
                    <a:pt x="0" y="459562"/>
                    <a:pt x="71032" y="300863"/>
                    <a:pt x="186004" y="186004"/>
                  </a:cubicBezTo>
                  <a:cubicBezTo>
                    <a:pt x="300978" y="71031"/>
                    <a:pt x="459677" y="0"/>
                    <a:pt x="635115" y="0"/>
                  </a:cubicBezTo>
                  <a:cubicBezTo>
                    <a:pt x="810438" y="0"/>
                    <a:pt x="969252" y="71031"/>
                    <a:pt x="1084110" y="186004"/>
                  </a:cubicBezTo>
                  <a:cubicBezTo>
                    <a:pt x="1198969" y="300863"/>
                    <a:pt x="1270115" y="459562"/>
                    <a:pt x="1270115" y="635000"/>
                  </a:cubicBezTo>
                  <a:close/>
                </a:path>
              </a:pathLst>
            </a:custGeom>
            <a:solidFill>
              <a:srgbClr val="414141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9" name="Group 9"/>
          <p:cNvGrpSpPr/>
          <p:nvPr/>
        </p:nvGrpSpPr>
        <p:grpSpPr>
          <a:xfrm rot="104797">
            <a:off x="9159280" y="4660909"/>
            <a:ext cx="4852913" cy="1076595"/>
            <a:chOff x="0" y="0"/>
            <a:chExt cx="5724713" cy="127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724713" cy="1270000"/>
            </a:xfrm>
            <a:custGeom>
              <a:avLst/>
              <a:gdLst/>
              <a:ahLst/>
              <a:cxnLst/>
              <a:rect l="l" t="t" r="r" b="b"/>
              <a:pathLst>
                <a:path w="5724713" h="1270000">
                  <a:moveTo>
                    <a:pt x="5724713" y="635000"/>
                  </a:moveTo>
                  <a:cubicBezTo>
                    <a:pt x="5724713" y="810438"/>
                    <a:pt x="5653567" y="969137"/>
                    <a:pt x="5538709" y="1083996"/>
                  </a:cubicBezTo>
                  <a:cubicBezTo>
                    <a:pt x="5423850" y="1198969"/>
                    <a:pt x="5265036" y="1270000"/>
                    <a:pt x="5089713" y="1270000"/>
                  </a:cubicBezTo>
                  <a:lnTo>
                    <a:pt x="713332" y="1270000"/>
                  </a:lnTo>
                  <a:cubicBezTo>
                    <a:pt x="284340" y="1270000"/>
                    <a:pt x="0" y="985761"/>
                    <a:pt x="0" y="635000"/>
                  </a:cubicBezTo>
                  <a:cubicBezTo>
                    <a:pt x="0" y="459562"/>
                    <a:pt x="71145" y="300863"/>
                    <a:pt x="186004" y="186004"/>
                  </a:cubicBezTo>
                  <a:cubicBezTo>
                    <a:pt x="300863" y="71031"/>
                    <a:pt x="459676" y="0"/>
                    <a:pt x="713332" y="0"/>
                  </a:cubicBezTo>
                  <a:lnTo>
                    <a:pt x="5089713" y="0"/>
                  </a:lnTo>
                  <a:cubicBezTo>
                    <a:pt x="5265036" y="0"/>
                    <a:pt x="5423850" y="71031"/>
                    <a:pt x="5538708" y="186004"/>
                  </a:cubicBezTo>
                  <a:cubicBezTo>
                    <a:pt x="5653567" y="300863"/>
                    <a:pt x="5724713" y="459562"/>
                    <a:pt x="5724713" y="635000"/>
                  </a:cubicBezTo>
                  <a:close/>
                </a:path>
              </a:pathLst>
            </a:custGeom>
            <a:solidFill>
              <a:srgbClr val="DFD3C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454599" y="0"/>
              <a:ext cx="1270114" cy="1270000"/>
            </a:xfrm>
            <a:custGeom>
              <a:avLst/>
              <a:gdLst/>
              <a:ahLst/>
              <a:cxnLst/>
              <a:rect l="l" t="t" r="r" b="b"/>
              <a:pathLst>
                <a:path w="1270114" h="1270000">
                  <a:moveTo>
                    <a:pt x="1270114" y="635000"/>
                  </a:moveTo>
                  <a:cubicBezTo>
                    <a:pt x="1270114" y="810438"/>
                    <a:pt x="1198968" y="969137"/>
                    <a:pt x="1084110" y="1083996"/>
                  </a:cubicBezTo>
                  <a:cubicBezTo>
                    <a:pt x="969251" y="1198969"/>
                    <a:pt x="810437" y="1270000"/>
                    <a:pt x="635114" y="1270000"/>
                  </a:cubicBezTo>
                  <a:cubicBezTo>
                    <a:pt x="284340" y="1270000"/>
                    <a:pt x="0" y="985761"/>
                    <a:pt x="0" y="635000"/>
                  </a:cubicBezTo>
                  <a:cubicBezTo>
                    <a:pt x="0" y="459562"/>
                    <a:pt x="71031" y="300863"/>
                    <a:pt x="186004" y="186004"/>
                  </a:cubicBezTo>
                  <a:cubicBezTo>
                    <a:pt x="300977" y="71031"/>
                    <a:pt x="459676" y="0"/>
                    <a:pt x="635114" y="0"/>
                  </a:cubicBezTo>
                  <a:cubicBezTo>
                    <a:pt x="810437" y="0"/>
                    <a:pt x="969251" y="71031"/>
                    <a:pt x="1084110" y="186004"/>
                  </a:cubicBezTo>
                  <a:cubicBezTo>
                    <a:pt x="1198968" y="300863"/>
                    <a:pt x="1270114" y="459562"/>
                    <a:pt x="1270114" y="635000"/>
                  </a:cubicBezTo>
                  <a:close/>
                </a:path>
              </a:pathLst>
            </a:custGeom>
            <a:solidFill>
              <a:srgbClr val="414141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2" name="Group 12"/>
          <p:cNvGrpSpPr/>
          <p:nvPr/>
        </p:nvGrpSpPr>
        <p:grpSpPr>
          <a:xfrm rot="-10695202">
            <a:off x="4273125" y="5934139"/>
            <a:ext cx="5070667" cy="1076595"/>
            <a:chOff x="0" y="0"/>
            <a:chExt cx="5981585" cy="127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981585" cy="1270000"/>
            </a:xfrm>
            <a:custGeom>
              <a:avLst/>
              <a:gdLst/>
              <a:ahLst/>
              <a:cxnLst/>
              <a:rect l="l" t="t" r="r" b="b"/>
              <a:pathLst>
                <a:path w="5981585" h="1270000">
                  <a:moveTo>
                    <a:pt x="5981585" y="635000"/>
                  </a:moveTo>
                  <a:cubicBezTo>
                    <a:pt x="5981585" y="810438"/>
                    <a:pt x="5910440" y="969137"/>
                    <a:pt x="5795581" y="1083996"/>
                  </a:cubicBezTo>
                  <a:cubicBezTo>
                    <a:pt x="5680722" y="1198969"/>
                    <a:pt x="5521909" y="1270000"/>
                    <a:pt x="5346585" y="1270000"/>
                  </a:cubicBezTo>
                  <a:lnTo>
                    <a:pt x="719800" y="1270000"/>
                  </a:lnTo>
                  <a:cubicBezTo>
                    <a:pt x="284340" y="1270000"/>
                    <a:pt x="0" y="985761"/>
                    <a:pt x="0" y="635000"/>
                  </a:cubicBezTo>
                  <a:cubicBezTo>
                    <a:pt x="0" y="459562"/>
                    <a:pt x="71145" y="300863"/>
                    <a:pt x="186004" y="186004"/>
                  </a:cubicBezTo>
                  <a:cubicBezTo>
                    <a:pt x="300863" y="71031"/>
                    <a:pt x="459676" y="0"/>
                    <a:pt x="719800" y="0"/>
                  </a:cubicBezTo>
                  <a:lnTo>
                    <a:pt x="5346585" y="0"/>
                  </a:lnTo>
                  <a:cubicBezTo>
                    <a:pt x="5521909" y="0"/>
                    <a:pt x="5680722" y="71031"/>
                    <a:pt x="5795581" y="186004"/>
                  </a:cubicBezTo>
                  <a:cubicBezTo>
                    <a:pt x="5910440" y="300863"/>
                    <a:pt x="5981585" y="459562"/>
                    <a:pt x="5981585" y="635000"/>
                  </a:cubicBezTo>
                  <a:close/>
                </a:path>
              </a:pathLst>
            </a:custGeom>
            <a:solidFill>
              <a:srgbClr val="DFD3C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711471" y="0"/>
              <a:ext cx="1270114" cy="1270000"/>
            </a:xfrm>
            <a:custGeom>
              <a:avLst/>
              <a:gdLst/>
              <a:ahLst/>
              <a:cxnLst/>
              <a:rect l="l" t="t" r="r" b="b"/>
              <a:pathLst>
                <a:path w="1270114" h="1270000">
                  <a:moveTo>
                    <a:pt x="1270114" y="635000"/>
                  </a:moveTo>
                  <a:cubicBezTo>
                    <a:pt x="1270114" y="810438"/>
                    <a:pt x="1198969" y="969137"/>
                    <a:pt x="1084110" y="1083996"/>
                  </a:cubicBezTo>
                  <a:cubicBezTo>
                    <a:pt x="969251" y="1198969"/>
                    <a:pt x="810438" y="1270000"/>
                    <a:pt x="635114" y="1270000"/>
                  </a:cubicBezTo>
                  <a:cubicBezTo>
                    <a:pt x="284340" y="1270000"/>
                    <a:pt x="0" y="985761"/>
                    <a:pt x="0" y="635000"/>
                  </a:cubicBezTo>
                  <a:cubicBezTo>
                    <a:pt x="0" y="459562"/>
                    <a:pt x="71031" y="300863"/>
                    <a:pt x="186004" y="186004"/>
                  </a:cubicBezTo>
                  <a:cubicBezTo>
                    <a:pt x="300977" y="71031"/>
                    <a:pt x="459677" y="0"/>
                    <a:pt x="635114" y="0"/>
                  </a:cubicBezTo>
                  <a:cubicBezTo>
                    <a:pt x="810438" y="0"/>
                    <a:pt x="969251" y="71031"/>
                    <a:pt x="1084110" y="186004"/>
                  </a:cubicBezTo>
                  <a:cubicBezTo>
                    <a:pt x="1198969" y="300863"/>
                    <a:pt x="1270114" y="459562"/>
                    <a:pt x="1270114" y="635000"/>
                  </a:cubicBezTo>
                  <a:close/>
                </a:path>
              </a:pathLst>
            </a:custGeom>
            <a:solidFill>
              <a:srgbClr val="414141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5" name="Group 15"/>
          <p:cNvGrpSpPr/>
          <p:nvPr/>
        </p:nvGrpSpPr>
        <p:grpSpPr>
          <a:xfrm rot="104797">
            <a:off x="9159317" y="7582675"/>
            <a:ext cx="4693069" cy="1076595"/>
            <a:chOff x="0" y="0"/>
            <a:chExt cx="5536154" cy="127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536154" cy="1270000"/>
            </a:xfrm>
            <a:custGeom>
              <a:avLst/>
              <a:gdLst/>
              <a:ahLst/>
              <a:cxnLst/>
              <a:rect l="l" t="t" r="r" b="b"/>
              <a:pathLst>
                <a:path w="5536154" h="1270000">
                  <a:moveTo>
                    <a:pt x="5536154" y="635000"/>
                  </a:moveTo>
                  <a:cubicBezTo>
                    <a:pt x="5536154" y="810438"/>
                    <a:pt x="5465009" y="969137"/>
                    <a:pt x="5350150" y="1083996"/>
                  </a:cubicBezTo>
                  <a:cubicBezTo>
                    <a:pt x="5235291" y="1198969"/>
                    <a:pt x="5076478" y="1270000"/>
                    <a:pt x="4901154" y="1270000"/>
                  </a:cubicBezTo>
                  <a:lnTo>
                    <a:pt x="708584" y="1270000"/>
                  </a:lnTo>
                  <a:cubicBezTo>
                    <a:pt x="284340" y="1270000"/>
                    <a:pt x="0" y="985761"/>
                    <a:pt x="0" y="635000"/>
                  </a:cubicBezTo>
                  <a:cubicBezTo>
                    <a:pt x="0" y="459562"/>
                    <a:pt x="71145" y="300863"/>
                    <a:pt x="186004" y="186004"/>
                  </a:cubicBezTo>
                  <a:cubicBezTo>
                    <a:pt x="300863" y="71031"/>
                    <a:pt x="459676" y="0"/>
                    <a:pt x="708584" y="0"/>
                  </a:cubicBezTo>
                  <a:lnTo>
                    <a:pt x="4901154" y="0"/>
                  </a:lnTo>
                  <a:cubicBezTo>
                    <a:pt x="5076478" y="0"/>
                    <a:pt x="5235291" y="71031"/>
                    <a:pt x="5350150" y="186004"/>
                  </a:cubicBezTo>
                  <a:cubicBezTo>
                    <a:pt x="5465009" y="300863"/>
                    <a:pt x="5536154" y="459562"/>
                    <a:pt x="5536154" y="635000"/>
                  </a:cubicBezTo>
                  <a:close/>
                </a:path>
              </a:pathLst>
            </a:custGeom>
            <a:solidFill>
              <a:srgbClr val="DFD3C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4266040" y="0"/>
              <a:ext cx="1270114" cy="1270000"/>
            </a:xfrm>
            <a:custGeom>
              <a:avLst/>
              <a:gdLst/>
              <a:ahLst/>
              <a:cxnLst/>
              <a:rect l="l" t="t" r="r" b="b"/>
              <a:pathLst>
                <a:path w="1270114" h="1270000">
                  <a:moveTo>
                    <a:pt x="1270114" y="635000"/>
                  </a:moveTo>
                  <a:cubicBezTo>
                    <a:pt x="1270114" y="810438"/>
                    <a:pt x="1198969" y="969137"/>
                    <a:pt x="1084110" y="1083996"/>
                  </a:cubicBezTo>
                  <a:cubicBezTo>
                    <a:pt x="969251" y="1198969"/>
                    <a:pt x="810438" y="1270000"/>
                    <a:pt x="635114" y="1270000"/>
                  </a:cubicBezTo>
                  <a:cubicBezTo>
                    <a:pt x="284340" y="1270000"/>
                    <a:pt x="0" y="985761"/>
                    <a:pt x="0" y="635000"/>
                  </a:cubicBezTo>
                  <a:cubicBezTo>
                    <a:pt x="0" y="459562"/>
                    <a:pt x="71031" y="300863"/>
                    <a:pt x="186004" y="186004"/>
                  </a:cubicBezTo>
                  <a:cubicBezTo>
                    <a:pt x="300977" y="71031"/>
                    <a:pt x="459677" y="0"/>
                    <a:pt x="635114" y="0"/>
                  </a:cubicBezTo>
                  <a:cubicBezTo>
                    <a:pt x="810438" y="0"/>
                    <a:pt x="969251" y="71031"/>
                    <a:pt x="1084110" y="186004"/>
                  </a:cubicBezTo>
                  <a:cubicBezTo>
                    <a:pt x="1198969" y="300863"/>
                    <a:pt x="1270114" y="459562"/>
                    <a:pt x="1270114" y="635000"/>
                  </a:cubicBezTo>
                  <a:close/>
                </a:path>
              </a:pathLst>
            </a:custGeom>
            <a:solidFill>
              <a:srgbClr val="414141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18" name="Freeform 18"/>
          <p:cNvSpPr/>
          <p:nvPr/>
        </p:nvSpPr>
        <p:spPr>
          <a:xfrm>
            <a:off x="14371238" y="830897"/>
            <a:ext cx="3239657" cy="2356942"/>
          </a:xfrm>
          <a:custGeom>
            <a:avLst/>
            <a:gdLst/>
            <a:ahLst/>
            <a:cxnLst/>
            <a:rect l="l" t="t" r="r" b="b"/>
            <a:pathLst>
              <a:path w="3239657" h="2356942">
                <a:moveTo>
                  <a:pt x="0" y="0"/>
                </a:moveTo>
                <a:lnTo>
                  <a:pt x="3239658" y="0"/>
                </a:lnTo>
                <a:lnTo>
                  <a:pt x="3239658" y="2356941"/>
                </a:lnTo>
                <a:lnTo>
                  <a:pt x="0" y="23569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9" name="Freeform 19"/>
          <p:cNvSpPr/>
          <p:nvPr/>
        </p:nvSpPr>
        <p:spPr>
          <a:xfrm rot="-2584267">
            <a:off x="2032407" y="6130201"/>
            <a:ext cx="1885244" cy="3161086"/>
          </a:xfrm>
          <a:custGeom>
            <a:avLst/>
            <a:gdLst/>
            <a:ahLst/>
            <a:cxnLst/>
            <a:rect l="l" t="t" r="r" b="b"/>
            <a:pathLst>
              <a:path w="1885244" h="3161086">
                <a:moveTo>
                  <a:pt x="0" y="0"/>
                </a:moveTo>
                <a:lnTo>
                  <a:pt x="1885245" y="0"/>
                </a:lnTo>
                <a:lnTo>
                  <a:pt x="1885245" y="3161086"/>
                </a:lnTo>
                <a:lnTo>
                  <a:pt x="0" y="31610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0" name="TextBox 20"/>
          <p:cNvSpPr txBox="1"/>
          <p:nvPr/>
        </p:nvSpPr>
        <p:spPr>
          <a:xfrm>
            <a:off x="4501547" y="219143"/>
            <a:ext cx="9284906" cy="2400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>
                <a:solidFill>
                  <a:srgbClr val="414141"/>
                </a:solidFill>
                <a:latin typeface="Rustic Printed"/>
              </a:rPr>
              <a:t>AGENDA</a:t>
            </a:r>
          </a:p>
        </p:txBody>
      </p:sp>
      <p:sp>
        <p:nvSpPr>
          <p:cNvPr id="21" name="TextBox 21"/>
          <p:cNvSpPr txBox="1"/>
          <p:nvPr/>
        </p:nvSpPr>
        <p:spPr>
          <a:xfrm rot="104797">
            <a:off x="4449233" y="2737679"/>
            <a:ext cx="934065" cy="1151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E6DFDA"/>
                </a:solidFill>
                <a:latin typeface="Cubao Narrow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 rot="104797">
            <a:off x="4357514" y="5745473"/>
            <a:ext cx="934065" cy="1151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E6DFDA"/>
                </a:solidFill>
                <a:latin typeface="Cubao Narrow"/>
              </a:rPr>
              <a:t>3</a:t>
            </a:r>
          </a:p>
        </p:txBody>
      </p:sp>
      <p:sp>
        <p:nvSpPr>
          <p:cNvPr id="23" name="TextBox 23"/>
          <p:cNvSpPr txBox="1"/>
          <p:nvPr/>
        </p:nvSpPr>
        <p:spPr>
          <a:xfrm rot="104797">
            <a:off x="13008114" y="4590355"/>
            <a:ext cx="934065" cy="1151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E6DFDA"/>
                </a:solidFill>
                <a:latin typeface="Cubao Narrow"/>
              </a:rPr>
              <a:t>2</a:t>
            </a:r>
          </a:p>
        </p:txBody>
      </p:sp>
      <p:sp>
        <p:nvSpPr>
          <p:cNvPr id="24" name="TextBox 24"/>
          <p:cNvSpPr txBox="1"/>
          <p:nvPr/>
        </p:nvSpPr>
        <p:spPr>
          <a:xfrm rot="104797">
            <a:off x="12839387" y="7499998"/>
            <a:ext cx="934065" cy="1151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E6DFDA"/>
                </a:solidFill>
                <a:latin typeface="Cubao Narrow"/>
              </a:rPr>
              <a:t>4</a:t>
            </a:r>
          </a:p>
        </p:txBody>
      </p:sp>
      <p:sp>
        <p:nvSpPr>
          <p:cNvPr id="25" name="TextBox 25"/>
          <p:cNvSpPr txBox="1"/>
          <p:nvPr/>
        </p:nvSpPr>
        <p:spPr>
          <a:xfrm rot="104797">
            <a:off x="5703588" y="3079681"/>
            <a:ext cx="8362466" cy="77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414141"/>
                </a:solidFill>
                <a:latin typeface="Rustic Printed"/>
              </a:rPr>
              <a:t>Introduction</a:t>
            </a:r>
          </a:p>
        </p:txBody>
      </p:sp>
      <p:sp>
        <p:nvSpPr>
          <p:cNvPr id="26" name="TextBox 26"/>
          <p:cNvSpPr txBox="1"/>
          <p:nvPr/>
        </p:nvSpPr>
        <p:spPr>
          <a:xfrm rot="104797">
            <a:off x="5587377" y="6079095"/>
            <a:ext cx="8362466" cy="77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414141"/>
                </a:solidFill>
                <a:latin typeface="Rustic Printed"/>
              </a:rPr>
              <a:t>Findings</a:t>
            </a:r>
          </a:p>
        </p:txBody>
      </p:sp>
      <p:sp>
        <p:nvSpPr>
          <p:cNvPr id="27" name="TextBox 27"/>
          <p:cNvSpPr txBox="1"/>
          <p:nvPr/>
        </p:nvSpPr>
        <p:spPr>
          <a:xfrm rot="104797">
            <a:off x="4399591" y="4661507"/>
            <a:ext cx="8325844" cy="77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414141"/>
                </a:solidFill>
                <a:latin typeface="Rustic Printed"/>
              </a:rPr>
              <a:t>Background</a:t>
            </a:r>
          </a:p>
        </p:txBody>
      </p:sp>
      <p:sp>
        <p:nvSpPr>
          <p:cNvPr id="28" name="TextBox 28"/>
          <p:cNvSpPr txBox="1"/>
          <p:nvPr/>
        </p:nvSpPr>
        <p:spPr>
          <a:xfrm rot="104797">
            <a:off x="4608930" y="7554607"/>
            <a:ext cx="8025234" cy="77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414141"/>
                </a:solidFill>
                <a:latin typeface="Rustic Printed"/>
              </a:rPr>
              <a:t>Moving Forward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9811" y="7500219"/>
            <a:ext cx="13708378" cy="1650717"/>
          </a:xfrm>
          <a:custGeom>
            <a:avLst/>
            <a:gdLst/>
            <a:ahLst/>
            <a:cxnLst/>
            <a:rect l="l" t="t" r="r" b="b"/>
            <a:pathLst>
              <a:path w="13708378" h="1650717">
                <a:moveTo>
                  <a:pt x="0" y="0"/>
                </a:moveTo>
                <a:lnTo>
                  <a:pt x="13708378" y="0"/>
                </a:lnTo>
                <a:lnTo>
                  <a:pt x="13708378" y="1650717"/>
                </a:lnTo>
                <a:lnTo>
                  <a:pt x="0" y="16507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2289811" y="3130990"/>
            <a:ext cx="2777028" cy="3407445"/>
          </a:xfrm>
          <a:custGeom>
            <a:avLst/>
            <a:gdLst/>
            <a:ahLst/>
            <a:cxnLst/>
            <a:rect l="l" t="t" r="r" b="b"/>
            <a:pathLst>
              <a:path w="2777028" h="3407445">
                <a:moveTo>
                  <a:pt x="0" y="0"/>
                </a:moveTo>
                <a:lnTo>
                  <a:pt x="2777028" y="0"/>
                </a:lnTo>
                <a:lnTo>
                  <a:pt x="2777028" y="3407445"/>
                </a:lnTo>
                <a:lnTo>
                  <a:pt x="0" y="34074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TextBox 4"/>
          <p:cNvSpPr txBox="1"/>
          <p:nvPr/>
        </p:nvSpPr>
        <p:spPr>
          <a:xfrm>
            <a:off x="5267414" y="809625"/>
            <a:ext cx="7753171" cy="1359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38"/>
              </a:lnSpc>
              <a:spcBef>
                <a:spcPct val="0"/>
              </a:spcBef>
            </a:pPr>
            <a:r>
              <a:rPr lang="en-US" sz="7531">
                <a:solidFill>
                  <a:srgbClr val="159656"/>
                </a:solidFill>
                <a:latin typeface="Rustic Printed"/>
              </a:rPr>
              <a:t>SSHRC Explore Grant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69727" y="3834587"/>
            <a:ext cx="10728462" cy="1885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9"/>
              </a:lnSpc>
              <a:spcBef>
                <a:spcPct val="0"/>
              </a:spcBef>
            </a:pPr>
            <a:r>
              <a:rPr lang="en-US" sz="3899">
                <a:solidFill>
                  <a:srgbClr val="159656"/>
                </a:solidFill>
                <a:latin typeface="Rustic Printed"/>
              </a:rPr>
              <a:t>The Green Audit Project</a:t>
            </a:r>
            <a:r>
              <a:rPr lang="en-US" sz="3899">
                <a:solidFill>
                  <a:srgbClr val="000000"/>
                </a:solidFill>
                <a:latin typeface="Rustic Printed"/>
              </a:rPr>
              <a:t> is supported in part by funding from the Social Sciences and Humanities Research Council.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863334" cy="10287000"/>
          </a:xfrm>
          <a:custGeom>
            <a:avLst/>
            <a:gdLst/>
            <a:ahLst/>
            <a:cxnLst/>
            <a:rect l="l" t="t" r="r" b="b"/>
            <a:pathLst>
              <a:path w="9863334" h="10287000">
                <a:moveTo>
                  <a:pt x="0" y="0"/>
                </a:moveTo>
                <a:lnTo>
                  <a:pt x="9863334" y="0"/>
                </a:lnTo>
                <a:lnTo>
                  <a:pt x="98633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3416" r="-85413" b="-8341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6639224" y="-3086448"/>
            <a:ext cx="16610904" cy="16459896"/>
          </a:xfrm>
          <a:custGeom>
            <a:avLst/>
            <a:gdLst/>
            <a:ahLst/>
            <a:cxnLst/>
            <a:rect l="l" t="t" r="r" b="b"/>
            <a:pathLst>
              <a:path w="16610904" h="16459896">
                <a:moveTo>
                  <a:pt x="0" y="0"/>
                </a:moveTo>
                <a:lnTo>
                  <a:pt x="16610905" y="0"/>
                </a:lnTo>
                <a:lnTo>
                  <a:pt x="16610905" y="16459896"/>
                </a:lnTo>
                <a:lnTo>
                  <a:pt x="0" y="164598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2330487" y="2139087"/>
            <a:ext cx="4308737" cy="4319536"/>
          </a:xfrm>
          <a:custGeom>
            <a:avLst/>
            <a:gdLst/>
            <a:ahLst/>
            <a:cxnLst/>
            <a:rect l="l" t="t" r="r" b="b"/>
            <a:pathLst>
              <a:path w="4308737" h="4319536">
                <a:moveTo>
                  <a:pt x="0" y="0"/>
                </a:moveTo>
                <a:lnTo>
                  <a:pt x="4308737" y="0"/>
                </a:lnTo>
                <a:lnTo>
                  <a:pt x="4308737" y="4319536"/>
                </a:lnTo>
                <a:lnTo>
                  <a:pt x="0" y="43195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-5130275" y="8340476"/>
            <a:ext cx="5290329" cy="3895005"/>
          </a:xfrm>
          <a:custGeom>
            <a:avLst/>
            <a:gdLst/>
            <a:ahLst/>
            <a:cxnLst/>
            <a:rect l="l" t="t" r="r" b="b"/>
            <a:pathLst>
              <a:path w="5290329" h="3895005">
                <a:moveTo>
                  <a:pt x="0" y="0"/>
                </a:moveTo>
                <a:lnTo>
                  <a:pt x="5290329" y="0"/>
                </a:lnTo>
                <a:lnTo>
                  <a:pt x="5290329" y="3895005"/>
                </a:lnTo>
                <a:lnTo>
                  <a:pt x="0" y="38950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/>
          <p:nvPr/>
        </p:nvSpPr>
        <p:spPr>
          <a:xfrm>
            <a:off x="305558" y="6553873"/>
            <a:ext cx="8697198" cy="2704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9800">
                <a:solidFill>
                  <a:srgbClr val="414141"/>
                </a:solidFill>
                <a:latin typeface="Rustic Printed"/>
              </a:rPr>
              <a:t>SUSTAINABILITY </a:t>
            </a:r>
          </a:p>
          <a:p>
            <a:pPr algn="ctr">
              <a:lnSpc>
                <a:spcPts val="12838"/>
              </a:lnSpc>
            </a:pPr>
            <a:r>
              <a:rPr lang="en-US" sz="9800">
                <a:solidFill>
                  <a:srgbClr val="414141"/>
                </a:solidFill>
                <a:latin typeface="Rustic Printed"/>
              </a:rPr>
              <a:t>AT WESTERN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0" y="438149"/>
            <a:ext cx="8649856" cy="4829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29"/>
              </a:lnSpc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In 2023, Western University ranked in the Top 10 globally:</a:t>
            </a:r>
          </a:p>
          <a:p>
            <a:pPr marL="777235" lvl="1" indent="-388618" algn="ctr">
              <a:lnSpc>
                <a:spcPts val="6119"/>
              </a:lnSpc>
              <a:buFont typeface="Arial"/>
              <a:buChar char="•"/>
            </a:pPr>
            <a:r>
              <a:rPr lang="en-US" sz="3599">
                <a:solidFill>
                  <a:srgbClr val="E6DFDA"/>
                </a:solidFill>
                <a:latin typeface="Rustic Printed"/>
              </a:rPr>
              <a:t>QS University Rankings in Sustainability </a:t>
            </a:r>
          </a:p>
          <a:p>
            <a:pPr algn="ctr">
              <a:lnSpc>
                <a:spcPts val="6119"/>
              </a:lnSpc>
            </a:pPr>
            <a:r>
              <a:rPr lang="en-US" sz="3599">
                <a:solidFill>
                  <a:srgbClr val="E6DFDA"/>
                </a:solidFill>
                <a:latin typeface="Rustic Printed"/>
              </a:rPr>
              <a:t>(10 out of 1,403 institutions)</a:t>
            </a:r>
          </a:p>
          <a:p>
            <a:pPr marL="777235" lvl="1" indent="-388618" algn="ctr">
              <a:lnSpc>
                <a:spcPts val="6119"/>
              </a:lnSpc>
              <a:buFont typeface="Arial"/>
              <a:buChar char="•"/>
            </a:pPr>
            <a:r>
              <a:rPr lang="en-US" sz="3599">
                <a:solidFill>
                  <a:srgbClr val="E6DFDA"/>
                </a:solidFill>
                <a:latin typeface="Rustic Printed"/>
              </a:rPr>
              <a:t>Times Higher Education Impact rankings </a:t>
            </a:r>
          </a:p>
          <a:p>
            <a:pPr algn="ctr">
              <a:lnSpc>
                <a:spcPts val="6119"/>
              </a:lnSpc>
            </a:pPr>
            <a:r>
              <a:rPr lang="en-US" sz="3599">
                <a:solidFill>
                  <a:srgbClr val="E6DFDA"/>
                </a:solidFill>
                <a:latin typeface="Rustic Printed"/>
              </a:rPr>
              <a:t>(9 out of 1,700 universities)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89967" y="6042026"/>
            <a:ext cx="7603889" cy="3669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3600">
                <a:solidFill>
                  <a:srgbClr val="E6DFDA"/>
                </a:solidFill>
                <a:latin typeface="Rustic Printed"/>
              </a:rPr>
              <a:t>Sustainability embedded in Western’s Strategic Plan</a:t>
            </a:r>
            <a:r>
              <a:rPr lang="en-US" sz="3600" u="sng">
                <a:solidFill>
                  <a:srgbClr val="E6DFDA"/>
                </a:solidFill>
                <a:latin typeface="Rustic Printed"/>
                <a:hlinkClick r:id="rId7" tooltip="https://strategicplan.uwo.ca/"/>
              </a:rPr>
              <a:t> Towards Western at 150</a:t>
            </a:r>
          </a:p>
          <a:p>
            <a:pPr>
              <a:lnSpc>
                <a:spcPts val="5040"/>
              </a:lnSpc>
            </a:pPr>
            <a:endParaRPr lang="en-US" sz="3600" u="sng">
              <a:solidFill>
                <a:srgbClr val="E6DFDA"/>
              </a:solidFill>
              <a:latin typeface="Rustic Printed"/>
              <a:hlinkClick r:id="rId7" tooltip="https://strategicplan.uwo.ca/"/>
            </a:endParaRPr>
          </a:p>
          <a:p>
            <a:pPr>
              <a:lnSpc>
                <a:spcPts val="4320"/>
              </a:lnSpc>
              <a:spcBef>
                <a:spcPct val="0"/>
              </a:spcBef>
            </a:pPr>
            <a:r>
              <a:rPr lang="en-US" sz="3600">
                <a:solidFill>
                  <a:srgbClr val="E6DFDA"/>
                </a:solidFill>
                <a:latin typeface="Rustic Printed"/>
              </a:rPr>
              <a:t>University</a:t>
            </a:r>
            <a:r>
              <a:rPr lang="en-US" sz="3600">
                <a:solidFill>
                  <a:srgbClr val="E6DFDA"/>
                </a:solidFill>
                <a:latin typeface="Rustic Printed"/>
                <a:hlinkClick r:id="rId8" tooltip="https://sustainability.uwo.ca/sdg/index.html"/>
              </a:rPr>
              <a:t> tracks progress</a:t>
            </a:r>
            <a:r>
              <a:rPr lang="en-US" sz="3600">
                <a:solidFill>
                  <a:srgbClr val="E6DFDA"/>
                </a:solidFill>
                <a:latin typeface="Rustic Printed"/>
              </a:rPr>
              <a:t> across 17 United Nations Sustainable Development Goals (UNSDGs)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8028801" y="554005"/>
            <a:ext cx="5499363" cy="12294911"/>
            <a:chOff x="0" y="0"/>
            <a:chExt cx="1078865" cy="2412016"/>
          </a:xfrm>
        </p:grpSpPr>
        <p:sp>
          <p:nvSpPr>
            <p:cNvPr id="3" name="Freeform 3"/>
            <p:cNvSpPr/>
            <p:nvPr/>
          </p:nvSpPr>
          <p:spPr>
            <a:xfrm>
              <a:off x="0" y="-508"/>
              <a:ext cx="1078865" cy="2412524"/>
            </a:xfrm>
            <a:custGeom>
              <a:avLst/>
              <a:gdLst/>
              <a:ahLst/>
              <a:cxnLst/>
              <a:rect l="l" t="t" r="r" b="b"/>
              <a:pathLst>
                <a:path w="1078865" h="2412524">
                  <a:moveTo>
                    <a:pt x="1075182" y="2390552"/>
                  </a:moveTo>
                  <a:cubicBezTo>
                    <a:pt x="1075182" y="2390552"/>
                    <a:pt x="1075436" y="2272823"/>
                    <a:pt x="1075944" y="2118518"/>
                  </a:cubicBezTo>
                  <a:cubicBezTo>
                    <a:pt x="1075944" y="2076608"/>
                    <a:pt x="1064768" y="2013998"/>
                    <a:pt x="1062228" y="1982501"/>
                  </a:cubicBezTo>
                  <a:cubicBezTo>
                    <a:pt x="1057148" y="1920399"/>
                    <a:pt x="1076706" y="1853596"/>
                    <a:pt x="1076833" y="1784636"/>
                  </a:cubicBezTo>
                  <a:cubicBezTo>
                    <a:pt x="1077849" y="1300217"/>
                    <a:pt x="1078865" y="693039"/>
                    <a:pt x="1078865" y="528955"/>
                  </a:cubicBezTo>
                  <a:cubicBezTo>
                    <a:pt x="1078865" y="436880"/>
                    <a:pt x="1061720" y="360299"/>
                    <a:pt x="1046607" y="282575"/>
                  </a:cubicBezTo>
                  <a:cubicBezTo>
                    <a:pt x="1032256" y="208915"/>
                    <a:pt x="1002665" y="138557"/>
                    <a:pt x="882015" y="67183"/>
                  </a:cubicBezTo>
                  <a:cubicBezTo>
                    <a:pt x="801497" y="19431"/>
                    <a:pt x="713105" y="0"/>
                    <a:pt x="654558" y="508"/>
                  </a:cubicBezTo>
                  <a:cubicBezTo>
                    <a:pt x="634746" y="635"/>
                    <a:pt x="570992" y="13462"/>
                    <a:pt x="548386" y="13589"/>
                  </a:cubicBezTo>
                  <a:cubicBezTo>
                    <a:pt x="370586" y="14732"/>
                    <a:pt x="14097" y="13208"/>
                    <a:pt x="14097" y="13208"/>
                  </a:cubicBezTo>
                  <a:lnTo>
                    <a:pt x="28194" y="150241"/>
                  </a:lnTo>
                  <a:lnTo>
                    <a:pt x="14097" y="283210"/>
                  </a:lnTo>
                  <a:lnTo>
                    <a:pt x="0" y="413004"/>
                  </a:lnTo>
                  <a:lnTo>
                    <a:pt x="14097" y="521208"/>
                  </a:lnTo>
                  <a:lnTo>
                    <a:pt x="14097" y="1840389"/>
                  </a:lnTo>
                  <a:lnTo>
                    <a:pt x="28194" y="1985677"/>
                  </a:lnTo>
                  <a:lnTo>
                    <a:pt x="14097" y="2124742"/>
                  </a:lnTo>
                  <a:lnTo>
                    <a:pt x="14097" y="2376328"/>
                  </a:lnTo>
                  <a:lnTo>
                    <a:pt x="73914" y="2376328"/>
                  </a:lnTo>
                  <a:cubicBezTo>
                    <a:pt x="73914" y="2376328"/>
                    <a:pt x="121793" y="2376328"/>
                    <a:pt x="121793" y="2376328"/>
                  </a:cubicBezTo>
                  <a:lnTo>
                    <a:pt x="177673" y="2376328"/>
                  </a:lnTo>
                  <a:cubicBezTo>
                    <a:pt x="177673" y="2376328"/>
                    <a:pt x="747776" y="2376202"/>
                    <a:pt x="747776" y="2376202"/>
                  </a:cubicBezTo>
                  <a:lnTo>
                    <a:pt x="863473" y="2412524"/>
                  </a:lnTo>
                  <a:lnTo>
                    <a:pt x="995045" y="2401602"/>
                  </a:lnTo>
                  <a:lnTo>
                    <a:pt x="1075182" y="2390680"/>
                  </a:lnTo>
                  <a:close/>
                </a:path>
              </a:pathLst>
            </a:custGeom>
            <a:solidFill>
              <a:srgbClr val="E6DFDA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81344" y="4213685"/>
            <a:ext cx="5124540" cy="5332842"/>
            <a:chOff x="0" y="0"/>
            <a:chExt cx="2153090" cy="2240608"/>
          </a:xfrm>
        </p:grpSpPr>
        <p:sp>
          <p:nvSpPr>
            <p:cNvPr id="5" name="Freeform 5"/>
            <p:cNvSpPr/>
            <p:nvPr/>
          </p:nvSpPr>
          <p:spPr>
            <a:xfrm>
              <a:off x="-127" y="127"/>
              <a:ext cx="2152963" cy="2247593"/>
            </a:xfrm>
            <a:custGeom>
              <a:avLst/>
              <a:gdLst/>
              <a:ahLst/>
              <a:cxnLst/>
              <a:rect l="l" t="t" r="r" b="b"/>
              <a:pathLst>
                <a:path w="2152963" h="2247593">
                  <a:moveTo>
                    <a:pt x="1751897" y="2234893"/>
                  </a:moveTo>
                  <a:cubicBezTo>
                    <a:pt x="1696017" y="2247593"/>
                    <a:pt x="1670617" y="2234893"/>
                    <a:pt x="1613467" y="2234893"/>
                  </a:cubicBezTo>
                  <a:cubicBezTo>
                    <a:pt x="1556317" y="2234893"/>
                    <a:pt x="1465258" y="2222193"/>
                    <a:pt x="1465258" y="2222193"/>
                  </a:cubicBezTo>
                  <a:lnTo>
                    <a:pt x="707771" y="2222193"/>
                  </a:lnTo>
                  <a:lnTo>
                    <a:pt x="631063" y="2209493"/>
                  </a:lnTo>
                  <a:cubicBezTo>
                    <a:pt x="631063" y="2209493"/>
                    <a:pt x="533400" y="2222193"/>
                    <a:pt x="457581" y="2209493"/>
                  </a:cubicBezTo>
                  <a:cubicBezTo>
                    <a:pt x="381762" y="2196793"/>
                    <a:pt x="296418" y="2209493"/>
                    <a:pt x="296418" y="2209493"/>
                  </a:cubicBezTo>
                  <a:cubicBezTo>
                    <a:pt x="240284" y="2209493"/>
                    <a:pt x="162814" y="2205175"/>
                    <a:pt x="119507" y="2175965"/>
                  </a:cubicBezTo>
                  <a:cubicBezTo>
                    <a:pt x="47371" y="2127324"/>
                    <a:pt x="25400" y="2057093"/>
                    <a:pt x="0" y="1951302"/>
                  </a:cubicBezTo>
                  <a:lnTo>
                    <a:pt x="0" y="1750769"/>
                  </a:lnTo>
                  <a:cubicBezTo>
                    <a:pt x="0" y="1750769"/>
                    <a:pt x="12700" y="1665806"/>
                    <a:pt x="12700" y="1607513"/>
                  </a:cubicBezTo>
                  <a:cubicBezTo>
                    <a:pt x="12700" y="1549220"/>
                    <a:pt x="0" y="1459304"/>
                    <a:pt x="0" y="1459304"/>
                  </a:cubicBezTo>
                  <a:lnTo>
                    <a:pt x="0" y="803402"/>
                  </a:lnTo>
                  <a:cubicBezTo>
                    <a:pt x="0" y="803402"/>
                    <a:pt x="12700" y="767715"/>
                    <a:pt x="12700" y="688594"/>
                  </a:cubicBezTo>
                  <a:lnTo>
                    <a:pt x="12700" y="543560"/>
                  </a:lnTo>
                  <a:cubicBezTo>
                    <a:pt x="12700" y="543560"/>
                    <a:pt x="0" y="459740"/>
                    <a:pt x="12700" y="375920"/>
                  </a:cubicBezTo>
                  <a:cubicBezTo>
                    <a:pt x="25400" y="292100"/>
                    <a:pt x="23876" y="258064"/>
                    <a:pt x="64897" y="195072"/>
                  </a:cubicBezTo>
                  <a:cubicBezTo>
                    <a:pt x="87249" y="160782"/>
                    <a:pt x="184404" y="76708"/>
                    <a:pt x="215900" y="50800"/>
                  </a:cubicBezTo>
                  <a:cubicBezTo>
                    <a:pt x="215900" y="50800"/>
                    <a:pt x="305181" y="24130"/>
                    <a:pt x="401320" y="12700"/>
                  </a:cubicBezTo>
                  <a:cubicBezTo>
                    <a:pt x="508000" y="0"/>
                    <a:pt x="481584" y="0"/>
                    <a:pt x="622300" y="0"/>
                  </a:cubicBezTo>
                  <a:lnTo>
                    <a:pt x="1633914" y="0"/>
                  </a:lnTo>
                  <a:cubicBezTo>
                    <a:pt x="1733990" y="0"/>
                    <a:pt x="1802443" y="12700"/>
                    <a:pt x="1802443" y="12700"/>
                  </a:cubicBezTo>
                  <a:cubicBezTo>
                    <a:pt x="1866578" y="12700"/>
                    <a:pt x="1955351" y="36322"/>
                    <a:pt x="2013263" y="50800"/>
                  </a:cubicBezTo>
                  <a:cubicBezTo>
                    <a:pt x="2114863" y="76200"/>
                    <a:pt x="2140263" y="254000"/>
                    <a:pt x="2140263" y="350520"/>
                  </a:cubicBezTo>
                  <a:lnTo>
                    <a:pt x="2140263" y="1368499"/>
                  </a:lnTo>
                  <a:cubicBezTo>
                    <a:pt x="2140263" y="1368499"/>
                    <a:pt x="2152963" y="1737180"/>
                    <a:pt x="2152963" y="1770200"/>
                  </a:cubicBezTo>
                  <a:cubicBezTo>
                    <a:pt x="2152963" y="1803220"/>
                    <a:pt x="2130484" y="1911170"/>
                    <a:pt x="2112577" y="1957398"/>
                  </a:cubicBezTo>
                  <a:cubicBezTo>
                    <a:pt x="2087558" y="2022041"/>
                    <a:pt x="2097718" y="2078937"/>
                    <a:pt x="2045902" y="2123133"/>
                  </a:cubicBezTo>
                  <a:cubicBezTo>
                    <a:pt x="2009834" y="2153994"/>
                    <a:pt x="1955732" y="2191332"/>
                    <a:pt x="1910520" y="2208477"/>
                  </a:cubicBezTo>
                  <a:cubicBezTo>
                    <a:pt x="1865308" y="2225622"/>
                    <a:pt x="1807523" y="2222320"/>
                    <a:pt x="1751643" y="2235020"/>
                  </a:cubicBezTo>
                  <a:close/>
                </a:path>
              </a:pathLst>
            </a:custGeom>
            <a:solidFill>
              <a:srgbClr val="159656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62062" y="738765"/>
            <a:ext cx="16230600" cy="1714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159656"/>
                </a:solidFill>
                <a:latin typeface="Rustic Printed"/>
              </a:rPr>
              <a:t>WHY A GREEN AUDIT?</a:t>
            </a:r>
          </a:p>
        </p:txBody>
      </p:sp>
      <p:sp>
        <p:nvSpPr>
          <p:cNvPr id="7" name="Freeform 7"/>
          <p:cNvSpPr/>
          <p:nvPr/>
        </p:nvSpPr>
        <p:spPr>
          <a:xfrm rot="-624092">
            <a:off x="688236" y="347896"/>
            <a:ext cx="1631019" cy="2381806"/>
          </a:xfrm>
          <a:custGeom>
            <a:avLst/>
            <a:gdLst/>
            <a:ahLst/>
            <a:cxnLst/>
            <a:rect l="l" t="t" r="r" b="b"/>
            <a:pathLst>
              <a:path w="1631019" h="2381806">
                <a:moveTo>
                  <a:pt x="0" y="0"/>
                </a:moveTo>
                <a:lnTo>
                  <a:pt x="1631019" y="0"/>
                </a:lnTo>
                <a:lnTo>
                  <a:pt x="1631019" y="2381806"/>
                </a:lnTo>
                <a:lnTo>
                  <a:pt x="0" y="23818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 rot="3891017">
            <a:off x="13703281" y="6871337"/>
            <a:ext cx="4514383" cy="5350379"/>
          </a:xfrm>
          <a:custGeom>
            <a:avLst/>
            <a:gdLst/>
            <a:ahLst/>
            <a:cxnLst/>
            <a:rect l="l" t="t" r="r" b="b"/>
            <a:pathLst>
              <a:path w="4514383" h="5350379">
                <a:moveTo>
                  <a:pt x="0" y="0"/>
                </a:moveTo>
                <a:lnTo>
                  <a:pt x="4514383" y="0"/>
                </a:lnTo>
                <a:lnTo>
                  <a:pt x="4514383" y="5350380"/>
                </a:lnTo>
                <a:lnTo>
                  <a:pt x="0" y="53503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6546848" y="5191908"/>
            <a:ext cx="484441" cy="522308"/>
          </a:xfrm>
          <a:custGeom>
            <a:avLst/>
            <a:gdLst/>
            <a:ahLst/>
            <a:cxnLst/>
            <a:rect l="l" t="t" r="r" b="b"/>
            <a:pathLst>
              <a:path w="484441" h="522308">
                <a:moveTo>
                  <a:pt x="0" y="0"/>
                </a:moveTo>
                <a:lnTo>
                  <a:pt x="484441" y="0"/>
                </a:lnTo>
                <a:lnTo>
                  <a:pt x="484441" y="522309"/>
                </a:lnTo>
                <a:lnTo>
                  <a:pt x="0" y="5223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2526219" y="2489362"/>
            <a:ext cx="13235562" cy="140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4199">
                <a:solidFill>
                  <a:srgbClr val="414141"/>
                </a:solidFill>
                <a:latin typeface="Rustic Printed"/>
              </a:rPr>
              <a:t>To examine the impact of collections and content purchasing for academic collections using a sustainability lens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9994" y="4836791"/>
            <a:ext cx="4627239" cy="3752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799">
                <a:solidFill>
                  <a:srgbClr val="E6DFDA"/>
                </a:solidFill>
                <a:latin typeface="Rustic Printed"/>
              </a:rPr>
              <a:t>“Three E’s” of Environmental Sustainability : Equity, Ecology and Economy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31289" y="5029200"/>
            <a:ext cx="11096657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4099">
                <a:solidFill>
                  <a:srgbClr val="414141"/>
                </a:solidFill>
                <a:latin typeface="Rustic Printed"/>
              </a:rPr>
              <a:t>Rubric created to guide and track findings over time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53238" y="6717398"/>
            <a:ext cx="8608543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4099">
                <a:solidFill>
                  <a:srgbClr val="414141"/>
                </a:solidFill>
                <a:latin typeface="Rustic Printed"/>
              </a:rPr>
              <a:t>Research website for knowledge exchange</a:t>
            </a:r>
          </a:p>
        </p:txBody>
      </p:sp>
      <p:sp>
        <p:nvSpPr>
          <p:cNvPr id="14" name="Freeform 14"/>
          <p:cNvSpPr/>
          <p:nvPr/>
        </p:nvSpPr>
        <p:spPr>
          <a:xfrm>
            <a:off x="6546848" y="6880106"/>
            <a:ext cx="484441" cy="522308"/>
          </a:xfrm>
          <a:custGeom>
            <a:avLst/>
            <a:gdLst/>
            <a:ahLst/>
            <a:cxnLst/>
            <a:rect l="l" t="t" r="r" b="b"/>
            <a:pathLst>
              <a:path w="484441" h="522308">
                <a:moveTo>
                  <a:pt x="0" y="0"/>
                </a:moveTo>
                <a:lnTo>
                  <a:pt x="484441" y="0"/>
                </a:lnTo>
                <a:lnTo>
                  <a:pt x="484441" y="522308"/>
                </a:lnTo>
                <a:lnTo>
                  <a:pt x="0" y="5223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-804629" y="-629919"/>
            <a:ext cx="8431063" cy="6671079"/>
          </a:xfrm>
          <a:custGeom>
            <a:avLst/>
            <a:gdLst/>
            <a:ahLst/>
            <a:cxnLst/>
            <a:rect l="l" t="t" r="r" b="b"/>
            <a:pathLst>
              <a:path w="8431063" h="6671079">
                <a:moveTo>
                  <a:pt x="0" y="0"/>
                </a:moveTo>
                <a:lnTo>
                  <a:pt x="8431063" y="0"/>
                </a:lnTo>
                <a:lnTo>
                  <a:pt x="8431063" y="6671078"/>
                </a:lnTo>
                <a:lnTo>
                  <a:pt x="0" y="6671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7981108" y="601598"/>
            <a:ext cx="5594749" cy="12294911"/>
            <a:chOff x="0" y="0"/>
            <a:chExt cx="1097578" cy="2412016"/>
          </a:xfrm>
        </p:grpSpPr>
        <p:sp>
          <p:nvSpPr>
            <p:cNvPr id="4" name="Freeform 4"/>
            <p:cNvSpPr/>
            <p:nvPr/>
          </p:nvSpPr>
          <p:spPr>
            <a:xfrm>
              <a:off x="0" y="-508"/>
              <a:ext cx="1097578" cy="2412524"/>
            </a:xfrm>
            <a:custGeom>
              <a:avLst/>
              <a:gdLst/>
              <a:ahLst/>
              <a:cxnLst/>
              <a:rect l="l" t="t" r="r" b="b"/>
              <a:pathLst>
                <a:path w="1097578" h="2412524">
                  <a:moveTo>
                    <a:pt x="1093895" y="2390552"/>
                  </a:moveTo>
                  <a:cubicBezTo>
                    <a:pt x="1093895" y="2390552"/>
                    <a:pt x="1094149" y="2272823"/>
                    <a:pt x="1094657" y="2118518"/>
                  </a:cubicBezTo>
                  <a:cubicBezTo>
                    <a:pt x="1094657" y="2076608"/>
                    <a:pt x="1083481" y="2013998"/>
                    <a:pt x="1080941" y="1982501"/>
                  </a:cubicBezTo>
                  <a:cubicBezTo>
                    <a:pt x="1075861" y="1920399"/>
                    <a:pt x="1095419" y="1853596"/>
                    <a:pt x="1095546" y="1784636"/>
                  </a:cubicBezTo>
                  <a:cubicBezTo>
                    <a:pt x="1096562" y="1300217"/>
                    <a:pt x="1097578" y="693039"/>
                    <a:pt x="1097578" y="528955"/>
                  </a:cubicBezTo>
                  <a:cubicBezTo>
                    <a:pt x="1097578" y="436880"/>
                    <a:pt x="1080433" y="360299"/>
                    <a:pt x="1065320" y="282575"/>
                  </a:cubicBezTo>
                  <a:cubicBezTo>
                    <a:pt x="1050969" y="208915"/>
                    <a:pt x="1021378" y="138557"/>
                    <a:pt x="900728" y="67183"/>
                  </a:cubicBezTo>
                  <a:cubicBezTo>
                    <a:pt x="820210" y="19431"/>
                    <a:pt x="731818" y="0"/>
                    <a:pt x="673271" y="508"/>
                  </a:cubicBezTo>
                  <a:cubicBezTo>
                    <a:pt x="653459" y="635"/>
                    <a:pt x="589705" y="13462"/>
                    <a:pt x="567099" y="13589"/>
                  </a:cubicBezTo>
                  <a:cubicBezTo>
                    <a:pt x="370586" y="14732"/>
                    <a:pt x="14097" y="13208"/>
                    <a:pt x="14097" y="13208"/>
                  </a:cubicBezTo>
                  <a:lnTo>
                    <a:pt x="28194" y="150241"/>
                  </a:lnTo>
                  <a:lnTo>
                    <a:pt x="14097" y="283210"/>
                  </a:lnTo>
                  <a:lnTo>
                    <a:pt x="0" y="413004"/>
                  </a:lnTo>
                  <a:lnTo>
                    <a:pt x="14097" y="521208"/>
                  </a:lnTo>
                  <a:lnTo>
                    <a:pt x="14097" y="1840389"/>
                  </a:lnTo>
                  <a:lnTo>
                    <a:pt x="28194" y="1985677"/>
                  </a:lnTo>
                  <a:lnTo>
                    <a:pt x="14097" y="2124742"/>
                  </a:lnTo>
                  <a:lnTo>
                    <a:pt x="14097" y="2376328"/>
                  </a:lnTo>
                  <a:lnTo>
                    <a:pt x="73914" y="2376328"/>
                  </a:lnTo>
                  <a:cubicBezTo>
                    <a:pt x="73914" y="2376328"/>
                    <a:pt x="121793" y="2376328"/>
                    <a:pt x="121793" y="2376328"/>
                  </a:cubicBezTo>
                  <a:lnTo>
                    <a:pt x="177673" y="2376328"/>
                  </a:lnTo>
                  <a:cubicBezTo>
                    <a:pt x="177673" y="2376328"/>
                    <a:pt x="766489" y="2376202"/>
                    <a:pt x="766489" y="2376202"/>
                  </a:cubicBezTo>
                  <a:lnTo>
                    <a:pt x="882186" y="2412524"/>
                  </a:lnTo>
                  <a:lnTo>
                    <a:pt x="1013758" y="2401602"/>
                  </a:lnTo>
                  <a:lnTo>
                    <a:pt x="1093895" y="2390680"/>
                  </a:lnTo>
                  <a:close/>
                </a:path>
              </a:pathLst>
            </a:custGeom>
            <a:solidFill>
              <a:srgbClr val="E6DFDA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62062" y="3951778"/>
            <a:ext cx="5376217" cy="5594749"/>
            <a:chOff x="0" y="0"/>
            <a:chExt cx="2153090" cy="2240608"/>
          </a:xfrm>
        </p:grpSpPr>
        <p:sp>
          <p:nvSpPr>
            <p:cNvPr id="6" name="Freeform 6"/>
            <p:cNvSpPr/>
            <p:nvPr/>
          </p:nvSpPr>
          <p:spPr>
            <a:xfrm>
              <a:off x="-127" y="127"/>
              <a:ext cx="2152963" cy="2247593"/>
            </a:xfrm>
            <a:custGeom>
              <a:avLst/>
              <a:gdLst/>
              <a:ahLst/>
              <a:cxnLst/>
              <a:rect l="l" t="t" r="r" b="b"/>
              <a:pathLst>
                <a:path w="2152963" h="2247593">
                  <a:moveTo>
                    <a:pt x="1751897" y="2234893"/>
                  </a:moveTo>
                  <a:cubicBezTo>
                    <a:pt x="1696017" y="2247593"/>
                    <a:pt x="1670617" y="2234893"/>
                    <a:pt x="1613467" y="2234893"/>
                  </a:cubicBezTo>
                  <a:cubicBezTo>
                    <a:pt x="1556317" y="2234893"/>
                    <a:pt x="1465258" y="2222193"/>
                    <a:pt x="1465258" y="2222193"/>
                  </a:cubicBezTo>
                  <a:lnTo>
                    <a:pt x="707771" y="2222193"/>
                  </a:lnTo>
                  <a:lnTo>
                    <a:pt x="631063" y="2209493"/>
                  </a:lnTo>
                  <a:cubicBezTo>
                    <a:pt x="631063" y="2209493"/>
                    <a:pt x="533400" y="2222193"/>
                    <a:pt x="457581" y="2209493"/>
                  </a:cubicBezTo>
                  <a:cubicBezTo>
                    <a:pt x="381762" y="2196793"/>
                    <a:pt x="296418" y="2209493"/>
                    <a:pt x="296418" y="2209493"/>
                  </a:cubicBezTo>
                  <a:cubicBezTo>
                    <a:pt x="240284" y="2209493"/>
                    <a:pt x="162814" y="2205175"/>
                    <a:pt x="119507" y="2175965"/>
                  </a:cubicBezTo>
                  <a:cubicBezTo>
                    <a:pt x="47371" y="2127324"/>
                    <a:pt x="25400" y="2057093"/>
                    <a:pt x="0" y="1951302"/>
                  </a:cubicBezTo>
                  <a:lnTo>
                    <a:pt x="0" y="1750769"/>
                  </a:lnTo>
                  <a:cubicBezTo>
                    <a:pt x="0" y="1750769"/>
                    <a:pt x="12700" y="1665806"/>
                    <a:pt x="12700" y="1607513"/>
                  </a:cubicBezTo>
                  <a:cubicBezTo>
                    <a:pt x="12700" y="1549220"/>
                    <a:pt x="0" y="1459304"/>
                    <a:pt x="0" y="1459304"/>
                  </a:cubicBezTo>
                  <a:lnTo>
                    <a:pt x="0" y="803402"/>
                  </a:lnTo>
                  <a:cubicBezTo>
                    <a:pt x="0" y="803402"/>
                    <a:pt x="12700" y="767715"/>
                    <a:pt x="12700" y="688594"/>
                  </a:cubicBezTo>
                  <a:lnTo>
                    <a:pt x="12700" y="543560"/>
                  </a:lnTo>
                  <a:cubicBezTo>
                    <a:pt x="12700" y="543560"/>
                    <a:pt x="0" y="459740"/>
                    <a:pt x="12700" y="375920"/>
                  </a:cubicBezTo>
                  <a:cubicBezTo>
                    <a:pt x="25400" y="292100"/>
                    <a:pt x="23876" y="258064"/>
                    <a:pt x="64897" y="195072"/>
                  </a:cubicBezTo>
                  <a:cubicBezTo>
                    <a:pt x="87249" y="160782"/>
                    <a:pt x="184404" y="76708"/>
                    <a:pt x="215900" y="50800"/>
                  </a:cubicBezTo>
                  <a:cubicBezTo>
                    <a:pt x="215900" y="50800"/>
                    <a:pt x="305181" y="24130"/>
                    <a:pt x="401320" y="12700"/>
                  </a:cubicBezTo>
                  <a:cubicBezTo>
                    <a:pt x="508000" y="0"/>
                    <a:pt x="481584" y="0"/>
                    <a:pt x="622300" y="0"/>
                  </a:cubicBezTo>
                  <a:lnTo>
                    <a:pt x="1633914" y="0"/>
                  </a:lnTo>
                  <a:cubicBezTo>
                    <a:pt x="1733990" y="0"/>
                    <a:pt x="1802443" y="12700"/>
                    <a:pt x="1802443" y="12700"/>
                  </a:cubicBezTo>
                  <a:cubicBezTo>
                    <a:pt x="1866578" y="12700"/>
                    <a:pt x="1955351" y="36322"/>
                    <a:pt x="2013263" y="50800"/>
                  </a:cubicBezTo>
                  <a:cubicBezTo>
                    <a:pt x="2114863" y="76200"/>
                    <a:pt x="2140263" y="254000"/>
                    <a:pt x="2140263" y="350520"/>
                  </a:cubicBezTo>
                  <a:lnTo>
                    <a:pt x="2140263" y="1368499"/>
                  </a:lnTo>
                  <a:cubicBezTo>
                    <a:pt x="2140263" y="1368499"/>
                    <a:pt x="2152963" y="1737180"/>
                    <a:pt x="2152963" y="1770200"/>
                  </a:cubicBezTo>
                  <a:cubicBezTo>
                    <a:pt x="2152963" y="1803220"/>
                    <a:pt x="2130484" y="1911170"/>
                    <a:pt x="2112577" y="1957398"/>
                  </a:cubicBezTo>
                  <a:cubicBezTo>
                    <a:pt x="2087558" y="2022041"/>
                    <a:pt x="2097718" y="2078937"/>
                    <a:pt x="2045902" y="2123133"/>
                  </a:cubicBezTo>
                  <a:cubicBezTo>
                    <a:pt x="2009834" y="2153994"/>
                    <a:pt x="1955732" y="2191332"/>
                    <a:pt x="1910520" y="2208477"/>
                  </a:cubicBezTo>
                  <a:cubicBezTo>
                    <a:pt x="1865308" y="2225622"/>
                    <a:pt x="1807523" y="2222320"/>
                    <a:pt x="1751643" y="2235020"/>
                  </a:cubicBezTo>
                  <a:close/>
                </a:path>
              </a:pathLst>
            </a:custGeom>
            <a:solidFill>
              <a:srgbClr val="159656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1143000"/>
            <a:ext cx="16230600" cy="1714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159656"/>
                </a:solidFill>
                <a:latin typeface="Rustic Printed"/>
              </a:rPr>
              <a:t>BACKGROUND</a:t>
            </a:r>
          </a:p>
        </p:txBody>
      </p:sp>
      <p:sp>
        <p:nvSpPr>
          <p:cNvPr id="8" name="Freeform 8"/>
          <p:cNvSpPr/>
          <p:nvPr/>
        </p:nvSpPr>
        <p:spPr>
          <a:xfrm>
            <a:off x="15409557" y="2552700"/>
            <a:ext cx="2388417" cy="2388417"/>
          </a:xfrm>
          <a:custGeom>
            <a:avLst/>
            <a:gdLst/>
            <a:ahLst/>
            <a:cxnLst/>
            <a:rect l="l" t="t" r="r" b="b"/>
            <a:pathLst>
              <a:path w="2388417" h="2388417">
                <a:moveTo>
                  <a:pt x="0" y="0"/>
                </a:moveTo>
                <a:lnTo>
                  <a:pt x="2388416" y="0"/>
                </a:lnTo>
                <a:lnTo>
                  <a:pt x="2388416" y="2388417"/>
                </a:lnTo>
                <a:lnTo>
                  <a:pt x="0" y="23884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1736551" y="639138"/>
            <a:ext cx="1822231" cy="2811497"/>
          </a:xfrm>
          <a:custGeom>
            <a:avLst/>
            <a:gdLst/>
            <a:ahLst/>
            <a:cxnLst/>
            <a:rect l="l" t="t" r="r" b="b"/>
            <a:pathLst>
              <a:path w="1822231" h="2811497">
                <a:moveTo>
                  <a:pt x="0" y="0"/>
                </a:moveTo>
                <a:lnTo>
                  <a:pt x="1822232" y="0"/>
                </a:lnTo>
                <a:lnTo>
                  <a:pt x="1822232" y="2811497"/>
                </a:lnTo>
                <a:lnTo>
                  <a:pt x="0" y="28114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1736551" y="4710803"/>
            <a:ext cx="4627239" cy="3952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E6DFDA"/>
                </a:solidFill>
                <a:latin typeface="Rustic Printed"/>
              </a:rPr>
              <a:t>Disadvantaged and marginalized people are disproportionately impacted by climate change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17395" y="6746706"/>
            <a:ext cx="8608543" cy="3123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</a:pPr>
            <a:r>
              <a:rPr lang="en-US" sz="4299">
                <a:solidFill>
                  <a:srgbClr val="159656"/>
                </a:solidFill>
                <a:latin typeface="Rustic Printed"/>
              </a:rPr>
              <a:t>Canadian Context:</a:t>
            </a:r>
          </a:p>
          <a:p>
            <a:pPr marL="690881" lvl="1" indent="-345440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2E2E2E"/>
                </a:solidFill>
                <a:latin typeface="Rustic Printed"/>
              </a:rPr>
              <a:t>Indigenous populations</a:t>
            </a:r>
          </a:p>
          <a:p>
            <a:pPr marL="690881" lvl="1" indent="-345440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2E2E2E"/>
                </a:solidFill>
                <a:latin typeface="Rustic Printed"/>
              </a:rPr>
              <a:t>Racialized populations</a:t>
            </a:r>
          </a:p>
          <a:p>
            <a:pPr marL="690881" lvl="1" indent="-345440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2E2E2E"/>
                </a:solidFill>
                <a:latin typeface="Rustic Printed"/>
              </a:rPr>
              <a:t>People with disabilities</a:t>
            </a:r>
          </a:p>
          <a:p>
            <a:pPr marL="690881" lvl="1" indent="-345440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2E2E2E"/>
                </a:solidFill>
                <a:latin typeface="Rustic Printed"/>
              </a:rPr>
              <a:t>People living in poverty, unhoused, etc.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36990" y="4798242"/>
            <a:ext cx="1905298" cy="1571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9"/>
              </a:lnSpc>
            </a:pPr>
            <a:r>
              <a:rPr lang="en-US" sz="5499">
                <a:solidFill>
                  <a:srgbClr val="000000"/>
                </a:solidFill>
                <a:latin typeface="Rustic Printed"/>
              </a:rPr>
              <a:t>6,132 </a:t>
            </a:r>
          </a:p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Rustic Printed"/>
              </a:rPr>
              <a:t>Fires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014013" y="4798242"/>
            <a:ext cx="3593142" cy="1571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9"/>
              </a:lnSpc>
            </a:pPr>
            <a:r>
              <a:rPr lang="en-US" sz="5499">
                <a:solidFill>
                  <a:srgbClr val="000000"/>
                </a:solidFill>
                <a:latin typeface="Rustic Printed"/>
              </a:rPr>
              <a:t> 16.5 million</a:t>
            </a:r>
          </a:p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Rustic Printed"/>
              </a:rPr>
              <a:t> hectares of land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9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565512"/>
            <a:ext cx="16230600" cy="11088150"/>
            <a:chOff x="0" y="0"/>
            <a:chExt cx="6221534" cy="42503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26614" cy="4250196"/>
            </a:xfrm>
            <a:custGeom>
              <a:avLst/>
              <a:gdLst/>
              <a:ahLst/>
              <a:cxnLst/>
              <a:rect l="l" t="t" r="r" b="b"/>
              <a:pathLst>
                <a:path w="6226614" h="4250196">
                  <a:moveTo>
                    <a:pt x="6208199" y="3683269"/>
                  </a:moveTo>
                  <a:lnTo>
                    <a:pt x="6220390" y="3834779"/>
                  </a:lnTo>
                  <a:lnTo>
                    <a:pt x="6109901" y="3825001"/>
                  </a:lnTo>
                  <a:lnTo>
                    <a:pt x="6009951" y="3834779"/>
                  </a:lnTo>
                  <a:lnTo>
                    <a:pt x="5929307" y="3825001"/>
                  </a:lnTo>
                  <a:lnTo>
                    <a:pt x="5824277" y="3834779"/>
                  </a:lnTo>
                  <a:lnTo>
                    <a:pt x="449961" y="3834779"/>
                  </a:lnTo>
                  <a:lnTo>
                    <a:pt x="326263" y="3854338"/>
                  </a:lnTo>
                  <a:lnTo>
                    <a:pt x="219202" y="3844558"/>
                  </a:lnTo>
                  <a:lnTo>
                    <a:pt x="151003" y="3834779"/>
                  </a:lnTo>
                  <a:lnTo>
                    <a:pt x="6858" y="3834779"/>
                  </a:lnTo>
                  <a:lnTo>
                    <a:pt x="6858" y="3705494"/>
                  </a:lnTo>
                  <a:cubicBezTo>
                    <a:pt x="6858" y="3705494"/>
                    <a:pt x="12573" y="3651138"/>
                    <a:pt x="6858" y="3597797"/>
                  </a:cubicBezTo>
                  <a:cubicBezTo>
                    <a:pt x="889" y="3541918"/>
                    <a:pt x="6858" y="3509659"/>
                    <a:pt x="6858" y="3509659"/>
                  </a:cubicBezTo>
                  <a:lnTo>
                    <a:pt x="6858" y="1281167"/>
                  </a:lnTo>
                  <a:cubicBezTo>
                    <a:pt x="6858" y="1281167"/>
                    <a:pt x="889" y="825235"/>
                    <a:pt x="6858" y="769112"/>
                  </a:cubicBezTo>
                  <a:cubicBezTo>
                    <a:pt x="12827" y="723519"/>
                    <a:pt x="13081" y="726948"/>
                    <a:pt x="19050" y="680466"/>
                  </a:cubicBezTo>
                  <a:lnTo>
                    <a:pt x="17272" y="429260"/>
                  </a:lnTo>
                  <a:cubicBezTo>
                    <a:pt x="17272" y="429260"/>
                    <a:pt x="108585" y="417576"/>
                    <a:pt x="195961" y="425450"/>
                  </a:cubicBezTo>
                  <a:cubicBezTo>
                    <a:pt x="283337" y="433324"/>
                    <a:pt x="266954" y="417576"/>
                    <a:pt x="309372" y="423037"/>
                  </a:cubicBezTo>
                  <a:cubicBezTo>
                    <a:pt x="351790" y="428498"/>
                    <a:pt x="395351" y="421259"/>
                    <a:pt x="395351" y="421259"/>
                  </a:cubicBezTo>
                  <a:lnTo>
                    <a:pt x="5831644" y="405765"/>
                  </a:lnTo>
                  <a:cubicBezTo>
                    <a:pt x="5831644" y="405765"/>
                    <a:pt x="5884095" y="407924"/>
                    <a:pt x="5924226" y="403860"/>
                  </a:cubicBezTo>
                  <a:cubicBezTo>
                    <a:pt x="5964358" y="399796"/>
                    <a:pt x="6018969" y="392303"/>
                    <a:pt x="6018969" y="392303"/>
                  </a:cubicBezTo>
                  <a:cubicBezTo>
                    <a:pt x="6018969" y="392303"/>
                    <a:pt x="6042464" y="398145"/>
                    <a:pt x="6078786" y="400558"/>
                  </a:cubicBezTo>
                  <a:cubicBezTo>
                    <a:pt x="6115234" y="402971"/>
                    <a:pt x="6162479" y="398780"/>
                    <a:pt x="6162479" y="398780"/>
                  </a:cubicBezTo>
                  <a:lnTo>
                    <a:pt x="6204770" y="467614"/>
                  </a:lnTo>
                  <a:lnTo>
                    <a:pt x="6214549" y="572135"/>
                  </a:lnTo>
                  <a:lnTo>
                    <a:pt x="6220645" y="571881"/>
                  </a:lnTo>
                  <a:lnTo>
                    <a:pt x="6220645" y="3515375"/>
                  </a:lnTo>
                  <a:cubicBezTo>
                    <a:pt x="6220645" y="3515375"/>
                    <a:pt x="6214676" y="3551951"/>
                    <a:pt x="6220645" y="3598051"/>
                  </a:cubicBezTo>
                  <a:cubicBezTo>
                    <a:pt x="6226614" y="3644152"/>
                    <a:pt x="6208452" y="3683522"/>
                    <a:pt x="6208452" y="3683522"/>
                  </a:cubicBezTo>
                  <a:close/>
                  <a:moveTo>
                    <a:pt x="352171" y="346329"/>
                  </a:moveTo>
                  <a:lnTo>
                    <a:pt x="5866061" y="351917"/>
                  </a:lnTo>
                  <a:cubicBezTo>
                    <a:pt x="6047544" y="353187"/>
                    <a:pt x="6218232" y="294259"/>
                    <a:pt x="6218232" y="229870"/>
                  </a:cubicBezTo>
                  <a:cubicBezTo>
                    <a:pt x="6218232" y="74803"/>
                    <a:pt x="6114981" y="64643"/>
                    <a:pt x="5939213" y="23114"/>
                  </a:cubicBezTo>
                  <a:lnTo>
                    <a:pt x="5663623" y="3302"/>
                  </a:lnTo>
                  <a:lnTo>
                    <a:pt x="478282" y="0"/>
                  </a:lnTo>
                  <a:lnTo>
                    <a:pt x="302133" y="6858"/>
                  </a:lnTo>
                  <a:cubicBezTo>
                    <a:pt x="102362" y="37719"/>
                    <a:pt x="5842" y="63246"/>
                    <a:pt x="25654" y="209169"/>
                  </a:cubicBezTo>
                  <a:cubicBezTo>
                    <a:pt x="37973" y="299847"/>
                    <a:pt x="170688" y="345059"/>
                    <a:pt x="352171" y="346329"/>
                  </a:cubicBezTo>
                  <a:close/>
                  <a:moveTo>
                    <a:pt x="5866061" y="3903868"/>
                  </a:moveTo>
                  <a:lnTo>
                    <a:pt x="352171" y="3898279"/>
                  </a:lnTo>
                  <a:cubicBezTo>
                    <a:pt x="170688" y="3897009"/>
                    <a:pt x="0" y="3955938"/>
                    <a:pt x="0" y="4020327"/>
                  </a:cubicBezTo>
                  <a:cubicBezTo>
                    <a:pt x="0" y="4175394"/>
                    <a:pt x="103251" y="4185553"/>
                    <a:pt x="279019" y="4227083"/>
                  </a:cubicBezTo>
                  <a:lnTo>
                    <a:pt x="554609" y="4246895"/>
                  </a:lnTo>
                  <a:lnTo>
                    <a:pt x="5739950" y="4250196"/>
                  </a:lnTo>
                  <a:lnTo>
                    <a:pt x="5916099" y="4243339"/>
                  </a:lnTo>
                  <a:cubicBezTo>
                    <a:pt x="6115869" y="4212478"/>
                    <a:pt x="6212389" y="4186951"/>
                    <a:pt x="6192577" y="4040901"/>
                  </a:cubicBezTo>
                  <a:cubicBezTo>
                    <a:pt x="6180258" y="3950222"/>
                    <a:pt x="6047544" y="3905010"/>
                    <a:pt x="5866061" y="3903740"/>
                  </a:cubicBezTo>
                  <a:close/>
                </a:path>
              </a:pathLst>
            </a:custGeom>
            <a:solidFill>
              <a:srgbClr val="E6DFDA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4" name="Freeform 4"/>
          <p:cNvSpPr/>
          <p:nvPr/>
        </p:nvSpPr>
        <p:spPr>
          <a:xfrm>
            <a:off x="2843204" y="5680783"/>
            <a:ext cx="1840244" cy="1037229"/>
          </a:xfrm>
          <a:custGeom>
            <a:avLst/>
            <a:gdLst/>
            <a:ahLst/>
            <a:cxnLst/>
            <a:rect l="l" t="t" r="r" b="b"/>
            <a:pathLst>
              <a:path w="1840244" h="1037229">
                <a:moveTo>
                  <a:pt x="0" y="0"/>
                </a:moveTo>
                <a:lnTo>
                  <a:pt x="1840244" y="0"/>
                </a:lnTo>
                <a:lnTo>
                  <a:pt x="1840244" y="1037228"/>
                </a:lnTo>
                <a:lnTo>
                  <a:pt x="0" y="10372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8427375" y="5377036"/>
            <a:ext cx="1433249" cy="1340975"/>
          </a:xfrm>
          <a:custGeom>
            <a:avLst/>
            <a:gdLst/>
            <a:ahLst/>
            <a:cxnLst/>
            <a:rect l="l" t="t" r="r" b="b"/>
            <a:pathLst>
              <a:path w="1433249" h="1340975">
                <a:moveTo>
                  <a:pt x="0" y="0"/>
                </a:moveTo>
                <a:lnTo>
                  <a:pt x="1433250" y="0"/>
                </a:lnTo>
                <a:lnTo>
                  <a:pt x="1433250" y="1340975"/>
                </a:lnTo>
                <a:lnTo>
                  <a:pt x="0" y="13409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13818355" y="5353050"/>
            <a:ext cx="1412638" cy="1364961"/>
          </a:xfrm>
          <a:custGeom>
            <a:avLst/>
            <a:gdLst/>
            <a:ahLst/>
            <a:cxnLst/>
            <a:rect l="l" t="t" r="r" b="b"/>
            <a:pathLst>
              <a:path w="1412638" h="1364961">
                <a:moveTo>
                  <a:pt x="0" y="0"/>
                </a:moveTo>
                <a:lnTo>
                  <a:pt x="1412638" y="0"/>
                </a:lnTo>
                <a:lnTo>
                  <a:pt x="1412638" y="1364961"/>
                </a:lnTo>
                <a:lnTo>
                  <a:pt x="0" y="13649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/>
          <p:nvPr/>
        </p:nvSpPr>
        <p:spPr>
          <a:xfrm>
            <a:off x="1605520" y="1840044"/>
            <a:ext cx="15076961" cy="1714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414141"/>
                </a:solidFill>
                <a:latin typeface="Rustic Printed"/>
              </a:rPr>
              <a:t>UNIVERSITY PERSPECTIVE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083388" y="7036851"/>
            <a:ext cx="4882573" cy="647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414141"/>
                </a:solidFill>
                <a:latin typeface="Rustic Printed"/>
              </a:rPr>
              <a:t>Preparedness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702714" y="7069383"/>
            <a:ext cx="4882573" cy="647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414141"/>
                </a:solidFill>
                <a:latin typeface="Rustic Printed"/>
              </a:rPr>
              <a:t>Rankings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22039" y="7036851"/>
            <a:ext cx="4882573" cy="647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414141"/>
                </a:solidFill>
                <a:latin typeface="Rustic Printed"/>
              </a:rPr>
              <a:t>Mission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6069169"/>
            <a:ext cx="11850142" cy="5595829"/>
            <a:chOff x="0" y="0"/>
            <a:chExt cx="3294302" cy="1555623"/>
          </a:xfrm>
        </p:grpSpPr>
        <p:sp>
          <p:nvSpPr>
            <p:cNvPr id="3" name="Freeform 3"/>
            <p:cNvSpPr/>
            <p:nvPr/>
          </p:nvSpPr>
          <p:spPr>
            <a:xfrm>
              <a:off x="-3302" y="-6096"/>
              <a:ext cx="3297477" cy="1567815"/>
            </a:xfrm>
            <a:custGeom>
              <a:avLst/>
              <a:gdLst/>
              <a:ahLst/>
              <a:cxnLst/>
              <a:rect l="l" t="t" r="r" b="b"/>
              <a:pathLst>
                <a:path w="3297477" h="1567815">
                  <a:moveTo>
                    <a:pt x="3268775" y="453009"/>
                  </a:moveTo>
                  <a:cubicBezTo>
                    <a:pt x="3264838" y="418465"/>
                    <a:pt x="3250487" y="385953"/>
                    <a:pt x="3227373" y="360045"/>
                  </a:cubicBezTo>
                  <a:cubicBezTo>
                    <a:pt x="3161206" y="285877"/>
                    <a:pt x="3018331" y="134493"/>
                    <a:pt x="2931844" y="101092"/>
                  </a:cubicBezTo>
                  <a:cubicBezTo>
                    <a:pt x="2774618" y="40513"/>
                    <a:pt x="2678225" y="18796"/>
                    <a:pt x="2641522" y="11938"/>
                  </a:cubicBezTo>
                  <a:cubicBezTo>
                    <a:pt x="2631362" y="10033"/>
                    <a:pt x="2621202" y="9144"/>
                    <a:pt x="2610788" y="9144"/>
                  </a:cubicBezTo>
                  <a:lnTo>
                    <a:pt x="730250" y="9144"/>
                  </a:lnTo>
                  <a:cubicBezTo>
                    <a:pt x="725551" y="9144"/>
                    <a:pt x="720852" y="8890"/>
                    <a:pt x="716153" y="8509"/>
                  </a:cubicBezTo>
                  <a:cubicBezTo>
                    <a:pt x="689483" y="6350"/>
                    <a:pt x="581660" y="0"/>
                    <a:pt x="415671" y="22352"/>
                  </a:cubicBezTo>
                  <a:cubicBezTo>
                    <a:pt x="240411" y="45974"/>
                    <a:pt x="160147" y="144399"/>
                    <a:pt x="72009" y="254889"/>
                  </a:cubicBezTo>
                  <a:cubicBezTo>
                    <a:pt x="72009" y="254889"/>
                    <a:pt x="20193" y="322199"/>
                    <a:pt x="11430" y="479171"/>
                  </a:cubicBezTo>
                  <a:cubicBezTo>
                    <a:pt x="5588" y="583057"/>
                    <a:pt x="0" y="853186"/>
                    <a:pt x="5461" y="1024001"/>
                  </a:cubicBezTo>
                  <a:cubicBezTo>
                    <a:pt x="8001" y="1103884"/>
                    <a:pt x="43053" y="1180084"/>
                    <a:pt x="81153" y="1246759"/>
                  </a:cubicBezTo>
                  <a:cubicBezTo>
                    <a:pt x="133858" y="1339088"/>
                    <a:pt x="216916" y="1413256"/>
                    <a:pt x="319786" y="1454150"/>
                  </a:cubicBezTo>
                  <a:cubicBezTo>
                    <a:pt x="330581" y="1458468"/>
                    <a:pt x="341249" y="1462532"/>
                    <a:pt x="351790" y="1466596"/>
                  </a:cubicBezTo>
                  <a:cubicBezTo>
                    <a:pt x="403733" y="1486662"/>
                    <a:pt x="449072" y="1502410"/>
                    <a:pt x="487807" y="1514856"/>
                  </a:cubicBezTo>
                  <a:cubicBezTo>
                    <a:pt x="579374" y="1544193"/>
                    <a:pt x="675132" y="1558671"/>
                    <a:pt x="797451" y="1558671"/>
                  </a:cubicBezTo>
                  <a:lnTo>
                    <a:pt x="1015896" y="1558671"/>
                  </a:lnTo>
                  <a:cubicBezTo>
                    <a:pt x="1015896" y="1558671"/>
                    <a:pt x="2266772" y="1558671"/>
                    <a:pt x="2266772" y="1558671"/>
                  </a:cubicBezTo>
                  <a:lnTo>
                    <a:pt x="2553257" y="1558671"/>
                  </a:lnTo>
                  <a:cubicBezTo>
                    <a:pt x="2557956" y="1558671"/>
                    <a:pt x="2562655" y="1558925"/>
                    <a:pt x="2567354" y="1559306"/>
                  </a:cubicBezTo>
                  <a:cubicBezTo>
                    <a:pt x="2594024" y="1561465"/>
                    <a:pt x="2701847" y="1567815"/>
                    <a:pt x="2867836" y="1545463"/>
                  </a:cubicBezTo>
                  <a:cubicBezTo>
                    <a:pt x="3043223" y="1521841"/>
                    <a:pt x="3120566" y="1453261"/>
                    <a:pt x="3208577" y="1342771"/>
                  </a:cubicBezTo>
                  <a:cubicBezTo>
                    <a:pt x="3208577" y="1342771"/>
                    <a:pt x="3208577" y="1342771"/>
                    <a:pt x="3208831" y="1342390"/>
                  </a:cubicBezTo>
                  <a:cubicBezTo>
                    <a:pt x="3243629" y="1295781"/>
                    <a:pt x="3264203" y="1240155"/>
                    <a:pt x="3268521" y="1182243"/>
                  </a:cubicBezTo>
                  <a:cubicBezTo>
                    <a:pt x="3277919" y="1055624"/>
                    <a:pt x="3295699" y="807085"/>
                    <a:pt x="3297350" y="719201"/>
                  </a:cubicBezTo>
                  <a:cubicBezTo>
                    <a:pt x="3297477" y="711962"/>
                    <a:pt x="3297096" y="704723"/>
                    <a:pt x="3296334" y="697484"/>
                  </a:cubicBezTo>
                  <a:lnTo>
                    <a:pt x="3268648" y="453136"/>
                  </a:lnTo>
                  <a:close/>
                </a:path>
              </a:pathLst>
            </a:custGeom>
            <a:solidFill>
              <a:srgbClr val="159656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3587640" y="-1141287"/>
            <a:ext cx="12164319" cy="5595829"/>
            <a:chOff x="0" y="0"/>
            <a:chExt cx="3381643" cy="1555623"/>
          </a:xfrm>
        </p:grpSpPr>
        <p:sp>
          <p:nvSpPr>
            <p:cNvPr id="5" name="Freeform 5"/>
            <p:cNvSpPr/>
            <p:nvPr/>
          </p:nvSpPr>
          <p:spPr>
            <a:xfrm>
              <a:off x="-3302" y="-6096"/>
              <a:ext cx="3384818" cy="1567815"/>
            </a:xfrm>
            <a:custGeom>
              <a:avLst/>
              <a:gdLst/>
              <a:ahLst/>
              <a:cxnLst/>
              <a:rect l="l" t="t" r="r" b="b"/>
              <a:pathLst>
                <a:path w="3384818" h="1567815">
                  <a:moveTo>
                    <a:pt x="3356116" y="453009"/>
                  </a:moveTo>
                  <a:cubicBezTo>
                    <a:pt x="3352179" y="418465"/>
                    <a:pt x="3337828" y="385953"/>
                    <a:pt x="3314713" y="360045"/>
                  </a:cubicBezTo>
                  <a:cubicBezTo>
                    <a:pt x="3248547" y="285877"/>
                    <a:pt x="3105672" y="134493"/>
                    <a:pt x="3019185" y="101092"/>
                  </a:cubicBezTo>
                  <a:cubicBezTo>
                    <a:pt x="2861959" y="40513"/>
                    <a:pt x="2765566" y="18796"/>
                    <a:pt x="2728863" y="11938"/>
                  </a:cubicBezTo>
                  <a:cubicBezTo>
                    <a:pt x="2718703" y="10033"/>
                    <a:pt x="2708542" y="9144"/>
                    <a:pt x="2698129" y="9144"/>
                  </a:cubicBezTo>
                  <a:lnTo>
                    <a:pt x="730250" y="9144"/>
                  </a:lnTo>
                  <a:cubicBezTo>
                    <a:pt x="725551" y="9144"/>
                    <a:pt x="720852" y="8890"/>
                    <a:pt x="716153" y="8509"/>
                  </a:cubicBezTo>
                  <a:cubicBezTo>
                    <a:pt x="689483" y="6350"/>
                    <a:pt x="581660" y="0"/>
                    <a:pt x="415671" y="22352"/>
                  </a:cubicBezTo>
                  <a:cubicBezTo>
                    <a:pt x="240411" y="45974"/>
                    <a:pt x="160147" y="144399"/>
                    <a:pt x="72009" y="254889"/>
                  </a:cubicBezTo>
                  <a:cubicBezTo>
                    <a:pt x="72009" y="254889"/>
                    <a:pt x="20193" y="322199"/>
                    <a:pt x="11430" y="479171"/>
                  </a:cubicBezTo>
                  <a:cubicBezTo>
                    <a:pt x="5588" y="583057"/>
                    <a:pt x="0" y="853186"/>
                    <a:pt x="5461" y="1024001"/>
                  </a:cubicBezTo>
                  <a:cubicBezTo>
                    <a:pt x="8001" y="1103884"/>
                    <a:pt x="43053" y="1180084"/>
                    <a:pt x="81153" y="1246759"/>
                  </a:cubicBezTo>
                  <a:cubicBezTo>
                    <a:pt x="133858" y="1339088"/>
                    <a:pt x="216916" y="1413256"/>
                    <a:pt x="319786" y="1454150"/>
                  </a:cubicBezTo>
                  <a:cubicBezTo>
                    <a:pt x="330581" y="1458468"/>
                    <a:pt x="341249" y="1462532"/>
                    <a:pt x="351790" y="1466596"/>
                  </a:cubicBezTo>
                  <a:cubicBezTo>
                    <a:pt x="403733" y="1486662"/>
                    <a:pt x="449072" y="1502410"/>
                    <a:pt x="487807" y="1514856"/>
                  </a:cubicBezTo>
                  <a:cubicBezTo>
                    <a:pt x="579374" y="1544193"/>
                    <a:pt x="675132" y="1558671"/>
                    <a:pt x="799653" y="1558671"/>
                  </a:cubicBezTo>
                  <a:lnTo>
                    <a:pt x="1028825" y="1558671"/>
                  </a:lnTo>
                  <a:cubicBezTo>
                    <a:pt x="1028825" y="1558671"/>
                    <a:pt x="2341123" y="1558671"/>
                    <a:pt x="2341123" y="1558671"/>
                  </a:cubicBezTo>
                  <a:lnTo>
                    <a:pt x="2640598" y="1558671"/>
                  </a:lnTo>
                  <a:cubicBezTo>
                    <a:pt x="2645297" y="1558671"/>
                    <a:pt x="2649996" y="1558925"/>
                    <a:pt x="2654695" y="1559306"/>
                  </a:cubicBezTo>
                  <a:cubicBezTo>
                    <a:pt x="2681365" y="1561465"/>
                    <a:pt x="2789188" y="1567815"/>
                    <a:pt x="2955177" y="1545463"/>
                  </a:cubicBezTo>
                  <a:cubicBezTo>
                    <a:pt x="3130564" y="1521841"/>
                    <a:pt x="3207907" y="1453261"/>
                    <a:pt x="3295918" y="1342771"/>
                  </a:cubicBezTo>
                  <a:cubicBezTo>
                    <a:pt x="3295918" y="1342771"/>
                    <a:pt x="3295918" y="1342771"/>
                    <a:pt x="3296172" y="1342390"/>
                  </a:cubicBezTo>
                  <a:cubicBezTo>
                    <a:pt x="3330969" y="1295781"/>
                    <a:pt x="3351543" y="1240155"/>
                    <a:pt x="3355862" y="1182243"/>
                  </a:cubicBezTo>
                  <a:cubicBezTo>
                    <a:pt x="3365260" y="1055624"/>
                    <a:pt x="3383040" y="807085"/>
                    <a:pt x="3384691" y="719201"/>
                  </a:cubicBezTo>
                  <a:cubicBezTo>
                    <a:pt x="3384818" y="711962"/>
                    <a:pt x="3384437" y="704723"/>
                    <a:pt x="3383674" y="697484"/>
                  </a:cubicBezTo>
                  <a:lnTo>
                    <a:pt x="3355988" y="453136"/>
                  </a:lnTo>
                  <a:close/>
                </a:path>
              </a:pathLst>
            </a:custGeom>
            <a:solidFill>
              <a:srgbClr val="159656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6" name="Freeform 6"/>
          <p:cNvSpPr/>
          <p:nvPr/>
        </p:nvSpPr>
        <p:spPr>
          <a:xfrm rot="-597341" flipH="1">
            <a:off x="8025456" y="452021"/>
            <a:ext cx="2285740" cy="2409212"/>
          </a:xfrm>
          <a:custGeom>
            <a:avLst/>
            <a:gdLst/>
            <a:ahLst/>
            <a:cxnLst/>
            <a:rect l="l" t="t" r="r" b="b"/>
            <a:pathLst>
              <a:path w="2285740" h="2409212">
                <a:moveTo>
                  <a:pt x="2285740" y="0"/>
                </a:moveTo>
                <a:lnTo>
                  <a:pt x="0" y="0"/>
                </a:lnTo>
                <a:lnTo>
                  <a:pt x="0" y="2409212"/>
                </a:lnTo>
                <a:lnTo>
                  <a:pt x="2285740" y="2409212"/>
                </a:lnTo>
                <a:lnTo>
                  <a:pt x="228574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/>
          <p:nvPr/>
        </p:nvSpPr>
        <p:spPr>
          <a:xfrm>
            <a:off x="2435090" y="4568802"/>
            <a:ext cx="13466472" cy="1553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20"/>
              </a:lnSpc>
            </a:pPr>
            <a:r>
              <a:rPr lang="en-US" sz="10900">
                <a:solidFill>
                  <a:srgbClr val="414141"/>
                </a:solidFill>
                <a:latin typeface="Rustic Printed"/>
              </a:rPr>
              <a:t>PUBLISHING INDUSTRY</a:t>
            </a:r>
          </a:p>
        </p:txBody>
      </p:sp>
      <p:sp>
        <p:nvSpPr>
          <p:cNvPr id="8" name="Freeform 8"/>
          <p:cNvSpPr/>
          <p:nvPr/>
        </p:nvSpPr>
        <p:spPr>
          <a:xfrm rot="1632213">
            <a:off x="14294739" y="814289"/>
            <a:ext cx="3417703" cy="3755718"/>
          </a:xfrm>
          <a:custGeom>
            <a:avLst/>
            <a:gdLst/>
            <a:ahLst/>
            <a:cxnLst/>
            <a:rect l="l" t="t" r="r" b="b"/>
            <a:pathLst>
              <a:path w="3417703" h="3755718">
                <a:moveTo>
                  <a:pt x="0" y="0"/>
                </a:moveTo>
                <a:lnTo>
                  <a:pt x="3417703" y="0"/>
                </a:lnTo>
                <a:lnTo>
                  <a:pt x="3417703" y="3755718"/>
                </a:lnTo>
                <a:lnTo>
                  <a:pt x="0" y="3755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920995" y="5954788"/>
            <a:ext cx="4818361" cy="4360617"/>
          </a:xfrm>
          <a:custGeom>
            <a:avLst/>
            <a:gdLst/>
            <a:ahLst/>
            <a:cxnLst/>
            <a:rect l="l" t="t" r="r" b="b"/>
            <a:pathLst>
              <a:path w="4818361" h="4360617">
                <a:moveTo>
                  <a:pt x="0" y="0"/>
                </a:moveTo>
                <a:lnTo>
                  <a:pt x="4818361" y="0"/>
                </a:lnTo>
                <a:lnTo>
                  <a:pt x="4818361" y="4360617"/>
                </a:lnTo>
                <a:lnTo>
                  <a:pt x="0" y="43606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10875699" y="6212453"/>
            <a:ext cx="6630753" cy="761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4199">
                <a:solidFill>
                  <a:srgbClr val="E6DFDA"/>
                </a:solidFill>
                <a:latin typeface="Rustic Printed"/>
              </a:rPr>
              <a:t>Factors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20995" y="116971"/>
            <a:ext cx="6630753" cy="761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4199">
                <a:solidFill>
                  <a:srgbClr val="E6DFDA"/>
                </a:solidFill>
                <a:latin typeface="Rustic Printed"/>
              </a:rPr>
              <a:t>Resources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69813" y="1259351"/>
            <a:ext cx="5933116" cy="188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04" lvl="1" indent="-421002">
              <a:lnSpc>
                <a:spcPts val="4679"/>
              </a:lnSpc>
              <a:buFont typeface="Arial"/>
              <a:buChar char="•"/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Availability of information</a:t>
            </a:r>
          </a:p>
          <a:p>
            <a:pPr marL="842004" lvl="1" indent="-421002">
              <a:lnSpc>
                <a:spcPts val="4679"/>
              </a:lnSpc>
              <a:buFont typeface="Arial"/>
              <a:buChar char="•"/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Print vs digital</a:t>
            </a:r>
          </a:p>
          <a:p>
            <a:pPr marL="842004" lvl="1" indent="-421002">
              <a:lnSpc>
                <a:spcPts val="4679"/>
              </a:lnSpc>
              <a:buFont typeface="Arial"/>
              <a:buChar char="•"/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Human aspect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08237" y="7571749"/>
            <a:ext cx="5565676" cy="1295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04" lvl="1" indent="-421002">
              <a:lnSpc>
                <a:spcPts val="4679"/>
              </a:lnSpc>
              <a:buFont typeface="Arial"/>
              <a:buChar char="•"/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Industry initiatives</a:t>
            </a:r>
          </a:p>
          <a:p>
            <a:pPr marL="842004" lvl="1" indent="-421002">
              <a:lnSpc>
                <a:spcPts val="4679"/>
              </a:lnSpc>
              <a:buFont typeface="Arial"/>
              <a:buChar char="•"/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What’s in their control?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9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8847" y="3956338"/>
            <a:ext cx="3995097" cy="4114800"/>
          </a:xfrm>
          <a:custGeom>
            <a:avLst/>
            <a:gdLst/>
            <a:ahLst/>
            <a:cxnLst/>
            <a:rect l="l" t="t" r="r" b="b"/>
            <a:pathLst>
              <a:path w="3995097" h="4114800">
                <a:moveTo>
                  <a:pt x="0" y="0"/>
                </a:moveTo>
                <a:lnTo>
                  <a:pt x="3995097" y="0"/>
                </a:lnTo>
                <a:lnTo>
                  <a:pt x="39950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 flipV="1">
            <a:off x="12999063" y="3956338"/>
            <a:ext cx="3995097" cy="4114800"/>
          </a:xfrm>
          <a:custGeom>
            <a:avLst/>
            <a:gdLst/>
            <a:ahLst/>
            <a:cxnLst/>
            <a:rect l="l" t="t" r="r" b="b"/>
            <a:pathLst>
              <a:path w="3995097" h="4114800">
                <a:moveTo>
                  <a:pt x="0" y="4114800"/>
                </a:moveTo>
                <a:lnTo>
                  <a:pt x="3995096" y="4114800"/>
                </a:lnTo>
                <a:lnTo>
                  <a:pt x="3995096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7130794" y="3956338"/>
            <a:ext cx="4402996" cy="4114800"/>
          </a:xfrm>
          <a:custGeom>
            <a:avLst/>
            <a:gdLst/>
            <a:ahLst/>
            <a:cxnLst/>
            <a:rect l="l" t="t" r="r" b="b"/>
            <a:pathLst>
              <a:path w="4402996" h="4114800">
                <a:moveTo>
                  <a:pt x="0" y="0"/>
                </a:moveTo>
                <a:lnTo>
                  <a:pt x="4402996" y="0"/>
                </a:lnTo>
                <a:lnTo>
                  <a:pt x="44029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11613824" y="7400649"/>
            <a:ext cx="4434539" cy="2776475"/>
          </a:xfrm>
          <a:custGeom>
            <a:avLst/>
            <a:gdLst/>
            <a:ahLst/>
            <a:cxnLst/>
            <a:rect l="l" t="t" r="r" b="b"/>
            <a:pathLst>
              <a:path w="4434539" h="2776475">
                <a:moveTo>
                  <a:pt x="0" y="0"/>
                </a:moveTo>
                <a:lnTo>
                  <a:pt x="4434539" y="0"/>
                </a:lnTo>
                <a:lnTo>
                  <a:pt x="4434539" y="2776475"/>
                </a:lnTo>
                <a:lnTo>
                  <a:pt x="0" y="27764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/>
          <p:nvPr/>
        </p:nvSpPr>
        <p:spPr>
          <a:xfrm>
            <a:off x="4456906" y="745579"/>
            <a:ext cx="9374188" cy="1823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E6DFDA"/>
                </a:solidFill>
                <a:latin typeface="Rustic Printed"/>
              </a:rPr>
              <a:t>WESTERN STATISTICS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68847" y="4500451"/>
            <a:ext cx="3995097" cy="3209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7699">
                <a:solidFill>
                  <a:srgbClr val="000000"/>
                </a:solidFill>
                <a:latin typeface="Rustic Printed"/>
              </a:rPr>
              <a:t>  50% ​</a:t>
            </a:r>
          </a:p>
          <a:p>
            <a:pPr algn="ctr">
              <a:lnSpc>
                <a:spcPts val="4919"/>
              </a:lnSpc>
            </a:pPr>
            <a:r>
              <a:rPr lang="en-US" sz="4099">
                <a:solidFill>
                  <a:srgbClr val="000000"/>
                </a:solidFill>
                <a:latin typeface="Rustic Printed"/>
              </a:rPr>
              <a:t>of print material has 0 loans</a:t>
            </a:r>
          </a:p>
          <a:p>
            <a:pPr algn="ctr">
              <a:lnSpc>
                <a:spcPts val="4679"/>
              </a:lnSpc>
              <a:spcBef>
                <a:spcPct val="0"/>
              </a:spcBef>
            </a:pPr>
            <a:endParaRPr lang="en-US" sz="4099">
              <a:solidFill>
                <a:srgbClr val="000000"/>
              </a:solidFill>
              <a:latin typeface="Rustic Printe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333955" y="4500451"/>
            <a:ext cx="3995097" cy="3828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7699">
                <a:solidFill>
                  <a:srgbClr val="000000"/>
                </a:solidFill>
                <a:latin typeface="Rustic Printed"/>
              </a:rPr>
              <a:t> 186,354​</a:t>
            </a:r>
          </a:p>
          <a:p>
            <a:pPr algn="ctr">
              <a:lnSpc>
                <a:spcPts val="4919"/>
              </a:lnSpc>
            </a:pPr>
            <a:r>
              <a:rPr lang="en-US" sz="4099">
                <a:solidFill>
                  <a:srgbClr val="000000"/>
                </a:solidFill>
                <a:latin typeface="Rustic Printed"/>
              </a:rPr>
              <a:t>print books purchased</a:t>
            </a:r>
          </a:p>
          <a:p>
            <a:pPr algn="ctr">
              <a:lnSpc>
                <a:spcPts val="4919"/>
              </a:lnSpc>
            </a:pPr>
            <a:endParaRPr lang="en-US" sz="4099">
              <a:solidFill>
                <a:srgbClr val="000000"/>
              </a:solidFill>
              <a:latin typeface="Rustic Printed"/>
            </a:endParaRPr>
          </a:p>
          <a:p>
            <a:pPr algn="ctr">
              <a:lnSpc>
                <a:spcPts val="4679"/>
              </a:lnSpc>
              <a:spcBef>
                <a:spcPct val="0"/>
              </a:spcBef>
            </a:pPr>
            <a:endParaRPr lang="en-US" sz="4099">
              <a:solidFill>
                <a:srgbClr val="000000"/>
              </a:solidFill>
              <a:latin typeface="Rustic Printe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200665" y="4810014"/>
            <a:ext cx="3995097" cy="259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7699">
                <a:solidFill>
                  <a:srgbClr val="000000"/>
                </a:solidFill>
                <a:latin typeface="Rustic Printed"/>
              </a:rPr>
              <a:t>40 cars ​</a:t>
            </a:r>
          </a:p>
          <a:p>
            <a:pPr algn="ctr">
              <a:lnSpc>
                <a:spcPts val="4920"/>
              </a:lnSpc>
            </a:pPr>
            <a:r>
              <a:rPr lang="en-US" sz="4100">
                <a:solidFill>
                  <a:srgbClr val="000000"/>
                </a:solidFill>
                <a:latin typeface="Rustic Printed"/>
              </a:rPr>
              <a:t>driven for 1 year</a:t>
            </a:r>
          </a:p>
          <a:p>
            <a:pPr algn="ctr">
              <a:lnSpc>
                <a:spcPts val="4679"/>
              </a:lnSpc>
              <a:spcBef>
                <a:spcPct val="0"/>
              </a:spcBef>
            </a:pPr>
            <a:endParaRPr lang="en-US" sz="4100">
              <a:solidFill>
                <a:srgbClr val="000000"/>
              </a:solidFill>
              <a:latin typeface="Rustic Printe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508240" y="9347909"/>
            <a:ext cx="8025550" cy="1323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4099">
                <a:solidFill>
                  <a:srgbClr val="EBEBEB"/>
                </a:solidFill>
                <a:latin typeface="Rustic Printed"/>
              </a:rPr>
              <a:t>Data collected between 2011-2019​</a:t>
            </a:r>
          </a:p>
          <a:p>
            <a:pPr algn="ctr">
              <a:lnSpc>
                <a:spcPts val="4679"/>
              </a:lnSpc>
              <a:spcBef>
                <a:spcPct val="0"/>
              </a:spcBef>
            </a:pPr>
            <a:endParaRPr lang="en-US" sz="4099">
              <a:solidFill>
                <a:srgbClr val="EBEBEB"/>
              </a:solidFill>
              <a:latin typeface="Rustic Printe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6979469" y="-5511953"/>
            <a:ext cx="4329062" cy="16210882"/>
            <a:chOff x="0" y="0"/>
            <a:chExt cx="1027438" cy="3847411"/>
          </a:xfrm>
        </p:grpSpPr>
        <p:sp>
          <p:nvSpPr>
            <p:cNvPr id="3" name="Freeform 3"/>
            <p:cNvSpPr/>
            <p:nvPr/>
          </p:nvSpPr>
          <p:spPr>
            <a:xfrm>
              <a:off x="0" y="-381"/>
              <a:ext cx="1027438" cy="3848046"/>
            </a:xfrm>
            <a:custGeom>
              <a:avLst/>
              <a:gdLst/>
              <a:ahLst/>
              <a:cxnLst/>
              <a:rect l="l" t="t" r="r" b="b"/>
              <a:pathLst>
                <a:path w="1027438" h="3848046">
                  <a:moveTo>
                    <a:pt x="1013214" y="3456632"/>
                  </a:moveTo>
                  <a:lnTo>
                    <a:pt x="1013214" y="1666979"/>
                  </a:lnTo>
                  <a:cubicBezTo>
                    <a:pt x="1013976" y="847160"/>
                    <a:pt x="1014611" y="498475"/>
                    <a:pt x="1014611" y="398018"/>
                  </a:cubicBezTo>
                  <a:cubicBezTo>
                    <a:pt x="1014611" y="327025"/>
                    <a:pt x="972066" y="267970"/>
                    <a:pt x="956953" y="208026"/>
                  </a:cubicBezTo>
                  <a:cubicBezTo>
                    <a:pt x="942602" y="151257"/>
                    <a:pt x="859925" y="106680"/>
                    <a:pt x="792361" y="71374"/>
                  </a:cubicBezTo>
                  <a:cubicBezTo>
                    <a:pt x="715018" y="30734"/>
                    <a:pt x="648851" y="0"/>
                    <a:pt x="590431" y="381"/>
                  </a:cubicBezTo>
                  <a:cubicBezTo>
                    <a:pt x="572078" y="508"/>
                    <a:pt x="564664" y="635"/>
                    <a:pt x="562035" y="762"/>
                  </a:cubicBezTo>
                  <a:cubicBezTo>
                    <a:pt x="480441" y="1270"/>
                    <a:pt x="300101" y="1143"/>
                    <a:pt x="171958" y="762"/>
                  </a:cubicBezTo>
                  <a:cubicBezTo>
                    <a:pt x="156845" y="762"/>
                    <a:pt x="142494" y="762"/>
                    <a:pt x="128905" y="762"/>
                  </a:cubicBezTo>
                  <a:cubicBezTo>
                    <a:pt x="58928" y="508"/>
                    <a:pt x="0" y="13081"/>
                    <a:pt x="0" y="13081"/>
                  </a:cubicBezTo>
                  <a:lnTo>
                    <a:pt x="14097" y="106045"/>
                  </a:lnTo>
                  <a:lnTo>
                    <a:pt x="25400" y="208534"/>
                  </a:lnTo>
                  <a:lnTo>
                    <a:pt x="11303" y="308610"/>
                  </a:lnTo>
                  <a:lnTo>
                    <a:pt x="25400" y="392049"/>
                  </a:lnTo>
                  <a:lnTo>
                    <a:pt x="25400" y="2207770"/>
                  </a:lnTo>
                  <a:cubicBezTo>
                    <a:pt x="24638" y="3027589"/>
                    <a:pt x="24003" y="3350206"/>
                    <a:pt x="24003" y="3450663"/>
                  </a:cubicBezTo>
                  <a:cubicBezTo>
                    <a:pt x="24003" y="3521656"/>
                    <a:pt x="66548" y="3593411"/>
                    <a:pt x="81661" y="3653355"/>
                  </a:cubicBezTo>
                  <a:cubicBezTo>
                    <a:pt x="96012" y="3710124"/>
                    <a:pt x="165989" y="3767401"/>
                    <a:pt x="233553" y="3802707"/>
                  </a:cubicBezTo>
                  <a:cubicBezTo>
                    <a:pt x="311023" y="3843346"/>
                    <a:pt x="389890" y="3835981"/>
                    <a:pt x="448310" y="3835600"/>
                  </a:cubicBezTo>
                  <a:cubicBezTo>
                    <a:pt x="468122" y="3835472"/>
                    <a:pt x="531876" y="3848046"/>
                    <a:pt x="554482" y="3847919"/>
                  </a:cubicBezTo>
                  <a:cubicBezTo>
                    <a:pt x="656852" y="3847030"/>
                    <a:pt x="1000641" y="3835600"/>
                    <a:pt x="1000641" y="3835600"/>
                  </a:cubicBezTo>
                  <a:lnTo>
                    <a:pt x="1011944" y="3742636"/>
                  </a:lnTo>
                  <a:lnTo>
                    <a:pt x="1013341" y="3640146"/>
                  </a:lnTo>
                  <a:lnTo>
                    <a:pt x="1027438" y="3540071"/>
                  </a:lnTo>
                  <a:lnTo>
                    <a:pt x="1013341" y="3456632"/>
                  </a:lnTo>
                  <a:close/>
                </a:path>
              </a:pathLst>
            </a:custGeom>
            <a:solidFill>
              <a:srgbClr val="159656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4" name="Freeform 4"/>
          <p:cNvSpPr/>
          <p:nvPr/>
        </p:nvSpPr>
        <p:spPr>
          <a:xfrm>
            <a:off x="2968089" y="4292280"/>
            <a:ext cx="1090818" cy="2048484"/>
          </a:xfrm>
          <a:custGeom>
            <a:avLst/>
            <a:gdLst/>
            <a:ahLst/>
            <a:cxnLst/>
            <a:rect l="l" t="t" r="r" b="b"/>
            <a:pathLst>
              <a:path w="1090818" h="2048484">
                <a:moveTo>
                  <a:pt x="0" y="0"/>
                </a:moveTo>
                <a:lnTo>
                  <a:pt x="1090817" y="0"/>
                </a:lnTo>
                <a:lnTo>
                  <a:pt x="1090817" y="2048484"/>
                </a:lnTo>
                <a:lnTo>
                  <a:pt x="0" y="20484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8273486" y="4292280"/>
            <a:ext cx="1642417" cy="2048484"/>
          </a:xfrm>
          <a:custGeom>
            <a:avLst/>
            <a:gdLst/>
            <a:ahLst/>
            <a:cxnLst/>
            <a:rect l="l" t="t" r="r" b="b"/>
            <a:pathLst>
              <a:path w="1642417" h="2048484">
                <a:moveTo>
                  <a:pt x="0" y="0"/>
                </a:moveTo>
                <a:lnTo>
                  <a:pt x="1642416" y="0"/>
                </a:lnTo>
                <a:lnTo>
                  <a:pt x="1642416" y="2048484"/>
                </a:lnTo>
                <a:lnTo>
                  <a:pt x="0" y="20484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14197786" y="4318855"/>
            <a:ext cx="1122125" cy="2048484"/>
          </a:xfrm>
          <a:custGeom>
            <a:avLst/>
            <a:gdLst/>
            <a:ahLst/>
            <a:cxnLst/>
            <a:rect l="l" t="t" r="r" b="b"/>
            <a:pathLst>
              <a:path w="1122125" h="2048484">
                <a:moveTo>
                  <a:pt x="0" y="0"/>
                </a:moveTo>
                <a:lnTo>
                  <a:pt x="1122125" y="0"/>
                </a:lnTo>
                <a:lnTo>
                  <a:pt x="1122125" y="2048484"/>
                </a:lnTo>
                <a:lnTo>
                  <a:pt x="0" y="2048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9415556" y="1028700"/>
            <a:ext cx="6582634" cy="2600141"/>
          </a:xfrm>
          <a:custGeom>
            <a:avLst/>
            <a:gdLst/>
            <a:ahLst/>
            <a:cxnLst/>
            <a:rect l="l" t="t" r="r" b="b"/>
            <a:pathLst>
              <a:path w="6582634" h="2600141">
                <a:moveTo>
                  <a:pt x="0" y="0"/>
                </a:moveTo>
                <a:lnTo>
                  <a:pt x="6582634" y="0"/>
                </a:lnTo>
                <a:lnTo>
                  <a:pt x="6582634" y="2600141"/>
                </a:lnTo>
                <a:lnTo>
                  <a:pt x="0" y="26001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extBox 8"/>
          <p:cNvSpPr txBox="1"/>
          <p:nvPr/>
        </p:nvSpPr>
        <p:spPr>
          <a:xfrm>
            <a:off x="1380544" y="1124871"/>
            <a:ext cx="7714150" cy="2933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E6DFDA"/>
                </a:solidFill>
                <a:latin typeface="Rustic Printed"/>
              </a:rPr>
              <a:t>LITERATURE</a:t>
            </a:r>
          </a:p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E6DFDA"/>
                </a:solidFill>
                <a:latin typeface="Rustic Printed"/>
              </a:rPr>
              <a:t>REVIEW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366868" y="6808805"/>
            <a:ext cx="4882573" cy="590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159656"/>
                </a:solidFill>
                <a:latin typeface="Cubao Narrow"/>
              </a:rPr>
              <a:t>our contribution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02714" y="6808805"/>
            <a:ext cx="4882573" cy="590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159656"/>
                </a:solidFill>
                <a:latin typeface="Cubao Narrow"/>
              </a:rPr>
              <a:t>trends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38559" y="6808805"/>
            <a:ext cx="4882573" cy="590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159656"/>
                </a:solidFill>
                <a:latin typeface="Cubao Narrow"/>
              </a:rPr>
              <a:t>methodology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66868" y="7473168"/>
            <a:ext cx="4882573" cy="914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414141"/>
                </a:solidFill>
                <a:latin typeface="Rustic Printed"/>
              </a:rPr>
              <a:t>Fills a gap</a:t>
            </a:r>
          </a:p>
          <a:p>
            <a:pPr marL="604519" lvl="1" indent="-302260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414141"/>
                </a:solidFill>
                <a:latin typeface="Rustic Printed"/>
              </a:rPr>
              <a:t>Evaluation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702714" y="7473168"/>
            <a:ext cx="4882573" cy="1752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just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414141"/>
                </a:solidFill>
                <a:latin typeface="Rustic Printed"/>
              </a:rPr>
              <a:t>Number of articles</a:t>
            </a:r>
          </a:p>
          <a:p>
            <a:pPr marL="604519" lvl="1" indent="-302260" algn="just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414141"/>
                </a:solidFill>
                <a:latin typeface="Rustic Printed"/>
              </a:rPr>
              <a:t>Topics</a:t>
            </a:r>
          </a:p>
          <a:p>
            <a:pPr marL="604519" lvl="1" indent="-302260" algn="just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414141"/>
                </a:solidFill>
                <a:latin typeface="Rustic Printed"/>
              </a:rPr>
              <a:t>Research needed</a:t>
            </a:r>
          </a:p>
          <a:p>
            <a:pPr algn="just">
              <a:lnSpc>
                <a:spcPts val="3359"/>
              </a:lnSpc>
            </a:pPr>
            <a:endParaRPr lang="en-US" sz="2799">
              <a:solidFill>
                <a:srgbClr val="414141"/>
              </a:solidFill>
              <a:latin typeface="Rustic Printe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38559" y="7473168"/>
            <a:ext cx="4882573" cy="1333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414141"/>
                </a:solidFill>
                <a:latin typeface="Rustic Printed"/>
              </a:rPr>
              <a:t>Classic databases</a:t>
            </a:r>
          </a:p>
          <a:p>
            <a:pPr marL="604519" lvl="1" indent="-302260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414141"/>
                </a:solidFill>
                <a:latin typeface="Rustic Printed"/>
              </a:rPr>
              <a:t>Keywords</a:t>
            </a:r>
          </a:p>
          <a:p>
            <a:pPr marL="604519" lvl="1" indent="-302260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414141"/>
                </a:solidFill>
                <a:latin typeface="Rustic Printed"/>
              </a:rPr>
              <a:t>difficulties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 rot="5400000">
            <a:off x="1759857" y="3568374"/>
            <a:ext cx="15815914" cy="15777455"/>
            <a:chOff x="0" y="0"/>
            <a:chExt cx="1880235" cy="1875663"/>
          </a:xfrm>
        </p:grpSpPr>
        <p:sp>
          <p:nvSpPr>
            <p:cNvPr id="4" name="Freeform 4"/>
            <p:cNvSpPr/>
            <p:nvPr/>
          </p:nvSpPr>
          <p:spPr>
            <a:xfrm>
              <a:off x="-26416" y="-127"/>
              <a:ext cx="1922399" cy="1875663"/>
            </a:xfrm>
            <a:custGeom>
              <a:avLst/>
              <a:gdLst/>
              <a:ahLst/>
              <a:cxnLst/>
              <a:rect l="l" t="t" r="r" b="b"/>
              <a:pathLst>
                <a:path w="1922399" h="1875663">
                  <a:moveTo>
                    <a:pt x="1901063" y="1532636"/>
                  </a:moveTo>
                  <a:cubicBezTo>
                    <a:pt x="1889506" y="1463929"/>
                    <a:pt x="1874901" y="1380236"/>
                    <a:pt x="1834896" y="1340231"/>
                  </a:cubicBezTo>
                  <a:cubicBezTo>
                    <a:pt x="1784096" y="1289431"/>
                    <a:pt x="1695323" y="1200531"/>
                    <a:pt x="1562989" y="1219962"/>
                  </a:cubicBezTo>
                  <a:cubicBezTo>
                    <a:pt x="1695196" y="1200531"/>
                    <a:pt x="1748917" y="1211072"/>
                    <a:pt x="1807464" y="1170051"/>
                  </a:cubicBezTo>
                  <a:cubicBezTo>
                    <a:pt x="1872996" y="1124204"/>
                    <a:pt x="1896237" y="1048004"/>
                    <a:pt x="1896237" y="922147"/>
                  </a:cubicBezTo>
                  <a:cubicBezTo>
                    <a:pt x="1896237" y="834898"/>
                    <a:pt x="1872996" y="709041"/>
                    <a:pt x="1780032" y="671322"/>
                  </a:cubicBezTo>
                  <a:cubicBezTo>
                    <a:pt x="1721358" y="647573"/>
                    <a:pt x="1644777" y="629412"/>
                    <a:pt x="1558036" y="630174"/>
                  </a:cubicBezTo>
                  <a:cubicBezTo>
                    <a:pt x="1785493" y="628396"/>
                    <a:pt x="1881759" y="483108"/>
                    <a:pt x="1881124" y="392811"/>
                  </a:cubicBezTo>
                  <a:cubicBezTo>
                    <a:pt x="1879727" y="218440"/>
                    <a:pt x="1847596" y="61214"/>
                    <a:pt x="1536065" y="20574"/>
                  </a:cubicBezTo>
                  <a:lnTo>
                    <a:pt x="1271143" y="0"/>
                  </a:lnTo>
                  <a:lnTo>
                    <a:pt x="668020" y="4572"/>
                  </a:lnTo>
                  <a:lnTo>
                    <a:pt x="447421" y="17526"/>
                  </a:lnTo>
                  <a:cubicBezTo>
                    <a:pt x="196596" y="23241"/>
                    <a:pt x="82296" y="175641"/>
                    <a:pt x="37846" y="287274"/>
                  </a:cubicBezTo>
                  <a:cubicBezTo>
                    <a:pt x="0" y="382270"/>
                    <a:pt x="65024" y="496189"/>
                    <a:pt x="95758" y="542798"/>
                  </a:cubicBezTo>
                  <a:cubicBezTo>
                    <a:pt x="154051" y="630936"/>
                    <a:pt x="254508" y="639064"/>
                    <a:pt x="403352" y="637921"/>
                  </a:cubicBezTo>
                  <a:cubicBezTo>
                    <a:pt x="234188" y="639191"/>
                    <a:pt x="196596" y="645541"/>
                    <a:pt x="107696" y="797941"/>
                  </a:cubicBezTo>
                  <a:cubicBezTo>
                    <a:pt x="86741" y="833882"/>
                    <a:pt x="81915" y="892937"/>
                    <a:pt x="82296" y="922147"/>
                  </a:cubicBezTo>
                  <a:cubicBezTo>
                    <a:pt x="82550" y="933704"/>
                    <a:pt x="78613" y="1001395"/>
                    <a:pt x="88011" y="1035685"/>
                  </a:cubicBezTo>
                  <a:cubicBezTo>
                    <a:pt x="133096" y="1200531"/>
                    <a:pt x="230251" y="1229106"/>
                    <a:pt x="408305" y="1227709"/>
                  </a:cubicBezTo>
                  <a:cubicBezTo>
                    <a:pt x="244856" y="1228979"/>
                    <a:pt x="131572" y="1247775"/>
                    <a:pt x="72644" y="1354328"/>
                  </a:cubicBezTo>
                  <a:cubicBezTo>
                    <a:pt x="49530" y="1396111"/>
                    <a:pt x="26035" y="1476756"/>
                    <a:pt x="30734" y="1549781"/>
                  </a:cubicBezTo>
                  <a:cubicBezTo>
                    <a:pt x="41910" y="1724025"/>
                    <a:pt x="145923" y="1797304"/>
                    <a:pt x="302006" y="1823847"/>
                  </a:cubicBezTo>
                  <a:cubicBezTo>
                    <a:pt x="479171" y="1853946"/>
                    <a:pt x="668020" y="1867662"/>
                    <a:pt x="668020" y="1867662"/>
                  </a:cubicBezTo>
                  <a:lnTo>
                    <a:pt x="1285875" y="1875663"/>
                  </a:lnTo>
                  <a:lnTo>
                    <a:pt x="1521206" y="1862582"/>
                  </a:lnTo>
                  <a:cubicBezTo>
                    <a:pt x="1631442" y="1848993"/>
                    <a:pt x="1717167" y="1827657"/>
                    <a:pt x="1779524" y="1795653"/>
                  </a:cubicBezTo>
                  <a:cubicBezTo>
                    <a:pt x="1883410" y="1742186"/>
                    <a:pt x="1922399" y="1659001"/>
                    <a:pt x="1901190" y="1532509"/>
                  </a:cubicBezTo>
                  <a:close/>
                </a:path>
              </a:pathLst>
            </a:custGeom>
            <a:solidFill>
              <a:srgbClr val="159656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5" name="Freeform 5"/>
          <p:cNvSpPr/>
          <p:nvPr/>
        </p:nvSpPr>
        <p:spPr>
          <a:xfrm>
            <a:off x="-2383254" y="7046712"/>
            <a:ext cx="5629057" cy="5693104"/>
          </a:xfrm>
          <a:custGeom>
            <a:avLst/>
            <a:gdLst/>
            <a:ahLst/>
            <a:cxnLst/>
            <a:rect l="l" t="t" r="r" b="b"/>
            <a:pathLst>
              <a:path w="5629057" h="5693104">
                <a:moveTo>
                  <a:pt x="0" y="0"/>
                </a:moveTo>
                <a:lnTo>
                  <a:pt x="5629057" y="0"/>
                </a:lnTo>
                <a:lnTo>
                  <a:pt x="5629057" y="5693104"/>
                </a:lnTo>
                <a:lnTo>
                  <a:pt x="0" y="56931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 rot="-3090574">
            <a:off x="14024103" y="-331932"/>
            <a:ext cx="5515779" cy="4196418"/>
          </a:xfrm>
          <a:custGeom>
            <a:avLst/>
            <a:gdLst/>
            <a:ahLst/>
            <a:cxnLst/>
            <a:rect l="l" t="t" r="r" b="b"/>
            <a:pathLst>
              <a:path w="5515779" h="4196418">
                <a:moveTo>
                  <a:pt x="0" y="0"/>
                </a:moveTo>
                <a:lnTo>
                  <a:pt x="5515779" y="0"/>
                </a:lnTo>
                <a:lnTo>
                  <a:pt x="5515779" y="4196418"/>
                </a:lnTo>
                <a:lnTo>
                  <a:pt x="0" y="4196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/>
          <p:nvPr/>
        </p:nvSpPr>
        <p:spPr>
          <a:xfrm>
            <a:off x="5204571" y="1297906"/>
            <a:ext cx="8697198" cy="1510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95"/>
              </a:lnSpc>
            </a:pPr>
            <a:r>
              <a:rPr lang="en-US" sz="10619">
                <a:solidFill>
                  <a:srgbClr val="414141"/>
                </a:solidFill>
                <a:latin typeface="Rustic Printed"/>
              </a:rPr>
              <a:t>AUDIT PROCESS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04001" y="4962525"/>
            <a:ext cx="6754220" cy="1123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9"/>
              </a:lnSpc>
            </a:pPr>
            <a:r>
              <a:rPr lang="en-US" sz="6199">
                <a:solidFill>
                  <a:srgbClr val="E6DFDA"/>
                </a:solidFill>
                <a:latin typeface="Rustic Printed"/>
              </a:rPr>
              <a:t>Selection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90704" y="4962525"/>
            <a:ext cx="6754220" cy="1123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200">
                <a:solidFill>
                  <a:srgbClr val="E6DFDA"/>
                </a:solidFill>
                <a:latin typeface="Rustic Printed"/>
              </a:rPr>
              <a:t>Audit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99750" y="6476715"/>
            <a:ext cx="4162723" cy="1295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9"/>
              </a:lnSpc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Number of Publishers</a:t>
            </a:r>
          </a:p>
          <a:p>
            <a:pPr algn="ctr">
              <a:lnSpc>
                <a:spcPts val="4679"/>
              </a:lnSpc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Subjects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947195" y="6476715"/>
            <a:ext cx="3441237" cy="2476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9"/>
              </a:lnSpc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Webpages</a:t>
            </a:r>
          </a:p>
          <a:p>
            <a:pPr algn="ctr">
              <a:lnSpc>
                <a:spcPts val="4679"/>
              </a:lnSpc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Quality Control</a:t>
            </a:r>
          </a:p>
          <a:p>
            <a:pPr algn="ctr">
              <a:lnSpc>
                <a:spcPts val="4679"/>
              </a:lnSpc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Rubric categories</a:t>
            </a:r>
          </a:p>
          <a:p>
            <a:pPr algn="ctr">
              <a:lnSpc>
                <a:spcPts val="4679"/>
              </a:lnSpc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Excel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368580" y="4834437"/>
            <a:ext cx="6754220" cy="1123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39"/>
              </a:lnSpc>
            </a:pPr>
            <a:r>
              <a:rPr lang="en-US" sz="6199">
                <a:solidFill>
                  <a:srgbClr val="E6DFDA"/>
                </a:solidFill>
                <a:latin typeface="Rustic Printed"/>
              </a:rPr>
              <a:t>Future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63626" y="6476715"/>
            <a:ext cx="3030637" cy="1295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9"/>
              </a:lnSpc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Follow-up audit</a:t>
            </a:r>
          </a:p>
          <a:p>
            <a:pPr algn="ctr">
              <a:lnSpc>
                <a:spcPts val="4679"/>
              </a:lnSpc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Accountability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14759">
            <a:off x="-1008334" y="4176214"/>
            <a:ext cx="8431063" cy="6671079"/>
          </a:xfrm>
          <a:custGeom>
            <a:avLst/>
            <a:gdLst/>
            <a:ahLst/>
            <a:cxnLst/>
            <a:rect l="l" t="t" r="r" b="b"/>
            <a:pathLst>
              <a:path w="8431063" h="6671079">
                <a:moveTo>
                  <a:pt x="0" y="0"/>
                </a:moveTo>
                <a:lnTo>
                  <a:pt x="8431063" y="0"/>
                </a:lnTo>
                <a:lnTo>
                  <a:pt x="8431063" y="6671079"/>
                </a:lnTo>
                <a:lnTo>
                  <a:pt x="0" y="6671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" name="Group 3"/>
          <p:cNvGrpSpPr/>
          <p:nvPr/>
        </p:nvGrpSpPr>
        <p:grpSpPr>
          <a:xfrm>
            <a:off x="3928944" y="3445662"/>
            <a:ext cx="10430111" cy="1807392"/>
            <a:chOff x="0" y="0"/>
            <a:chExt cx="11179540" cy="1937258"/>
          </a:xfrm>
        </p:grpSpPr>
        <p:sp>
          <p:nvSpPr>
            <p:cNvPr id="4" name="Freeform 4"/>
            <p:cNvSpPr/>
            <p:nvPr/>
          </p:nvSpPr>
          <p:spPr>
            <a:xfrm>
              <a:off x="-127" y="127"/>
              <a:ext cx="11179414" cy="1944243"/>
            </a:xfrm>
            <a:custGeom>
              <a:avLst/>
              <a:gdLst/>
              <a:ahLst/>
              <a:cxnLst/>
              <a:rect l="l" t="t" r="r" b="b"/>
              <a:pathLst>
                <a:path w="11179414" h="1944243">
                  <a:moveTo>
                    <a:pt x="10778347" y="1931543"/>
                  </a:moveTo>
                  <a:cubicBezTo>
                    <a:pt x="10722467" y="1944243"/>
                    <a:pt x="10697067" y="1931543"/>
                    <a:pt x="10639917" y="1931543"/>
                  </a:cubicBezTo>
                  <a:cubicBezTo>
                    <a:pt x="10582767" y="1931543"/>
                    <a:pt x="10491708" y="1918843"/>
                    <a:pt x="10491708" y="1918843"/>
                  </a:cubicBezTo>
                  <a:lnTo>
                    <a:pt x="707771" y="1918843"/>
                  </a:lnTo>
                  <a:lnTo>
                    <a:pt x="631063" y="1906143"/>
                  </a:lnTo>
                  <a:cubicBezTo>
                    <a:pt x="631063" y="1906143"/>
                    <a:pt x="533400" y="1918843"/>
                    <a:pt x="457581" y="1906143"/>
                  </a:cubicBezTo>
                  <a:cubicBezTo>
                    <a:pt x="381762" y="1893443"/>
                    <a:pt x="296418" y="1906143"/>
                    <a:pt x="296418" y="1906143"/>
                  </a:cubicBezTo>
                  <a:cubicBezTo>
                    <a:pt x="240284" y="1906143"/>
                    <a:pt x="162814" y="1901825"/>
                    <a:pt x="119507" y="1872615"/>
                  </a:cubicBezTo>
                  <a:cubicBezTo>
                    <a:pt x="47371" y="1823974"/>
                    <a:pt x="25400" y="1753743"/>
                    <a:pt x="0" y="1647952"/>
                  </a:cubicBezTo>
                  <a:lnTo>
                    <a:pt x="0" y="1447419"/>
                  </a:lnTo>
                  <a:cubicBezTo>
                    <a:pt x="0" y="1447419"/>
                    <a:pt x="12700" y="1362456"/>
                    <a:pt x="12700" y="1304163"/>
                  </a:cubicBezTo>
                  <a:cubicBezTo>
                    <a:pt x="12700" y="1245870"/>
                    <a:pt x="0" y="1155954"/>
                    <a:pt x="0" y="1155954"/>
                  </a:cubicBezTo>
                  <a:lnTo>
                    <a:pt x="0" y="803402"/>
                  </a:lnTo>
                  <a:cubicBezTo>
                    <a:pt x="0" y="803402"/>
                    <a:pt x="12700" y="767715"/>
                    <a:pt x="12700" y="688594"/>
                  </a:cubicBezTo>
                  <a:lnTo>
                    <a:pt x="12700" y="543560"/>
                  </a:lnTo>
                  <a:cubicBezTo>
                    <a:pt x="12700" y="543560"/>
                    <a:pt x="0" y="459740"/>
                    <a:pt x="12700" y="375920"/>
                  </a:cubicBezTo>
                  <a:cubicBezTo>
                    <a:pt x="25400" y="292100"/>
                    <a:pt x="23876" y="258064"/>
                    <a:pt x="64897" y="195072"/>
                  </a:cubicBezTo>
                  <a:cubicBezTo>
                    <a:pt x="87249" y="160782"/>
                    <a:pt x="184404" y="76708"/>
                    <a:pt x="215900" y="50800"/>
                  </a:cubicBezTo>
                  <a:cubicBezTo>
                    <a:pt x="215900" y="50800"/>
                    <a:pt x="305181" y="24130"/>
                    <a:pt x="401320" y="12700"/>
                  </a:cubicBezTo>
                  <a:cubicBezTo>
                    <a:pt x="508000" y="0"/>
                    <a:pt x="481584" y="0"/>
                    <a:pt x="622300" y="0"/>
                  </a:cubicBezTo>
                  <a:lnTo>
                    <a:pt x="10660365" y="0"/>
                  </a:lnTo>
                  <a:cubicBezTo>
                    <a:pt x="10760441" y="0"/>
                    <a:pt x="10828893" y="12700"/>
                    <a:pt x="10828893" y="12700"/>
                  </a:cubicBezTo>
                  <a:cubicBezTo>
                    <a:pt x="10893028" y="12700"/>
                    <a:pt x="10981802" y="36322"/>
                    <a:pt x="11039714" y="50800"/>
                  </a:cubicBezTo>
                  <a:cubicBezTo>
                    <a:pt x="11141314" y="76200"/>
                    <a:pt x="11166714" y="254000"/>
                    <a:pt x="11166714" y="350520"/>
                  </a:cubicBezTo>
                  <a:lnTo>
                    <a:pt x="11166714" y="1065149"/>
                  </a:lnTo>
                  <a:cubicBezTo>
                    <a:pt x="11166714" y="1065149"/>
                    <a:pt x="11179414" y="1433830"/>
                    <a:pt x="11179414" y="1466850"/>
                  </a:cubicBezTo>
                  <a:cubicBezTo>
                    <a:pt x="11179414" y="1499870"/>
                    <a:pt x="11156934" y="1607820"/>
                    <a:pt x="11139028" y="1654048"/>
                  </a:cubicBezTo>
                  <a:cubicBezTo>
                    <a:pt x="11114008" y="1718691"/>
                    <a:pt x="11124168" y="1775587"/>
                    <a:pt x="11072353" y="1819783"/>
                  </a:cubicBezTo>
                  <a:cubicBezTo>
                    <a:pt x="11036284" y="1850644"/>
                    <a:pt x="10982182" y="1887982"/>
                    <a:pt x="10936970" y="1905127"/>
                  </a:cubicBezTo>
                  <a:cubicBezTo>
                    <a:pt x="10891758" y="1922272"/>
                    <a:pt x="10833973" y="1918970"/>
                    <a:pt x="10778093" y="1931670"/>
                  </a:cubicBezTo>
                  <a:close/>
                </a:path>
              </a:pathLst>
            </a:custGeom>
            <a:solidFill>
              <a:srgbClr val="159656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934102"/>
            <a:ext cx="16230600" cy="1714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159656"/>
                </a:solidFill>
                <a:latin typeface="Rustic Printed"/>
              </a:rPr>
              <a:t>PUBLISHER FINDINGS</a:t>
            </a:r>
          </a:p>
        </p:txBody>
      </p:sp>
      <p:sp>
        <p:nvSpPr>
          <p:cNvPr id="6" name="Freeform 6"/>
          <p:cNvSpPr/>
          <p:nvPr/>
        </p:nvSpPr>
        <p:spPr>
          <a:xfrm rot="-624092">
            <a:off x="688236" y="347896"/>
            <a:ext cx="1631019" cy="2381806"/>
          </a:xfrm>
          <a:custGeom>
            <a:avLst/>
            <a:gdLst/>
            <a:ahLst/>
            <a:cxnLst/>
            <a:rect l="l" t="t" r="r" b="b"/>
            <a:pathLst>
              <a:path w="1631019" h="2381806">
                <a:moveTo>
                  <a:pt x="0" y="0"/>
                </a:moveTo>
                <a:lnTo>
                  <a:pt x="1631019" y="0"/>
                </a:lnTo>
                <a:lnTo>
                  <a:pt x="1631019" y="2381806"/>
                </a:lnTo>
                <a:lnTo>
                  <a:pt x="0" y="23818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7" name="Group 7"/>
          <p:cNvGrpSpPr/>
          <p:nvPr/>
        </p:nvGrpSpPr>
        <p:grpSpPr>
          <a:xfrm>
            <a:off x="2801337" y="5707818"/>
            <a:ext cx="12830923" cy="4164553"/>
            <a:chOff x="0" y="0"/>
            <a:chExt cx="13752856" cy="4463786"/>
          </a:xfrm>
        </p:grpSpPr>
        <p:sp>
          <p:nvSpPr>
            <p:cNvPr id="8" name="Freeform 8"/>
            <p:cNvSpPr/>
            <p:nvPr/>
          </p:nvSpPr>
          <p:spPr>
            <a:xfrm>
              <a:off x="-127" y="127"/>
              <a:ext cx="13752729" cy="4470771"/>
            </a:xfrm>
            <a:custGeom>
              <a:avLst/>
              <a:gdLst/>
              <a:ahLst/>
              <a:cxnLst/>
              <a:rect l="l" t="t" r="r" b="b"/>
              <a:pathLst>
                <a:path w="13752729" h="4470771">
                  <a:moveTo>
                    <a:pt x="13351662" y="4458071"/>
                  </a:moveTo>
                  <a:cubicBezTo>
                    <a:pt x="13295784" y="4470771"/>
                    <a:pt x="13270384" y="4458071"/>
                    <a:pt x="13213234" y="4458071"/>
                  </a:cubicBezTo>
                  <a:cubicBezTo>
                    <a:pt x="13156084" y="4458071"/>
                    <a:pt x="13065024" y="4445371"/>
                    <a:pt x="13065024" y="4445371"/>
                  </a:cubicBezTo>
                  <a:lnTo>
                    <a:pt x="707771" y="4445371"/>
                  </a:lnTo>
                  <a:lnTo>
                    <a:pt x="631063" y="4432671"/>
                  </a:lnTo>
                  <a:cubicBezTo>
                    <a:pt x="631063" y="4432671"/>
                    <a:pt x="533400" y="4445371"/>
                    <a:pt x="457581" y="4432671"/>
                  </a:cubicBezTo>
                  <a:cubicBezTo>
                    <a:pt x="381762" y="4419971"/>
                    <a:pt x="296418" y="4432671"/>
                    <a:pt x="296418" y="4432671"/>
                  </a:cubicBezTo>
                  <a:cubicBezTo>
                    <a:pt x="240284" y="4432671"/>
                    <a:pt x="162814" y="4428353"/>
                    <a:pt x="119507" y="4399143"/>
                  </a:cubicBezTo>
                  <a:cubicBezTo>
                    <a:pt x="47371" y="4350502"/>
                    <a:pt x="25400" y="4280271"/>
                    <a:pt x="0" y="4174480"/>
                  </a:cubicBezTo>
                  <a:lnTo>
                    <a:pt x="0" y="3973947"/>
                  </a:lnTo>
                  <a:cubicBezTo>
                    <a:pt x="0" y="3973947"/>
                    <a:pt x="12700" y="3888984"/>
                    <a:pt x="12700" y="3830691"/>
                  </a:cubicBezTo>
                  <a:cubicBezTo>
                    <a:pt x="12700" y="3772398"/>
                    <a:pt x="0" y="3682482"/>
                    <a:pt x="0" y="3682482"/>
                  </a:cubicBezTo>
                  <a:lnTo>
                    <a:pt x="0" y="803402"/>
                  </a:lnTo>
                  <a:cubicBezTo>
                    <a:pt x="0" y="803402"/>
                    <a:pt x="12700" y="767715"/>
                    <a:pt x="12700" y="688594"/>
                  </a:cubicBezTo>
                  <a:lnTo>
                    <a:pt x="12700" y="543560"/>
                  </a:lnTo>
                  <a:cubicBezTo>
                    <a:pt x="12700" y="543560"/>
                    <a:pt x="0" y="459740"/>
                    <a:pt x="12700" y="375920"/>
                  </a:cubicBezTo>
                  <a:cubicBezTo>
                    <a:pt x="25400" y="292100"/>
                    <a:pt x="23876" y="258064"/>
                    <a:pt x="64897" y="195072"/>
                  </a:cubicBezTo>
                  <a:cubicBezTo>
                    <a:pt x="87249" y="160782"/>
                    <a:pt x="184404" y="76708"/>
                    <a:pt x="215900" y="50800"/>
                  </a:cubicBezTo>
                  <a:cubicBezTo>
                    <a:pt x="215900" y="50800"/>
                    <a:pt x="305181" y="24130"/>
                    <a:pt x="401320" y="12700"/>
                  </a:cubicBezTo>
                  <a:cubicBezTo>
                    <a:pt x="508000" y="0"/>
                    <a:pt x="481584" y="0"/>
                    <a:pt x="622300" y="0"/>
                  </a:cubicBezTo>
                  <a:lnTo>
                    <a:pt x="13233680" y="0"/>
                  </a:lnTo>
                  <a:cubicBezTo>
                    <a:pt x="13333757" y="0"/>
                    <a:pt x="13402210" y="12700"/>
                    <a:pt x="13402210" y="12700"/>
                  </a:cubicBezTo>
                  <a:cubicBezTo>
                    <a:pt x="13466344" y="12700"/>
                    <a:pt x="13555117" y="36322"/>
                    <a:pt x="13613029" y="50800"/>
                  </a:cubicBezTo>
                  <a:cubicBezTo>
                    <a:pt x="13714629" y="76200"/>
                    <a:pt x="13740029" y="254000"/>
                    <a:pt x="13740029" y="350520"/>
                  </a:cubicBezTo>
                  <a:lnTo>
                    <a:pt x="13740029" y="3591677"/>
                  </a:lnTo>
                  <a:cubicBezTo>
                    <a:pt x="13740029" y="3591677"/>
                    <a:pt x="13752729" y="3960358"/>
                    <a:pt x="13752729" y="3993378"/>
                  </a:cubicBezTo>
                  <a:cubicBezTo>
                    <a:pt x="13752729" y="4026398"/>
                    <a:pt x="13730250" y="4134348"/>
                    <a:pt x="13712343" y="4180576"/>
                  </a:cubicBezTo>
                  <a:cubicBezTo>
                    <a:pt x="13687324" y="4245219"/>
                    <a:pt x="13697485" y="4302115"/>
                    <a:pt x="13645668" y="4346311"/>
                  </a:cubicBezTo>
                  <a:cubicBezTo>
                    <a:pt x="13609600" y="4377172"/>
                    <a:pt x="13555498" y="4414510"/>
                    <a:pt x="13510287" y="4431655"/>
                  </a:cubicBezTo>
                  <a:cubicBezTo>
                    <a:pt x="13465074" y="4448800"/>
                    <a:pt x="13407290" y="4445498"/>
                    <a:pt x="13351410" y="4458198"/>
                  </a:cubicBezTo>
                  <a:close/>
                </a:path>
              </a:pathLst>
            </a:custGeom>
            <a:solidFill>
              <a:srgbClr val="159656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9" name="Freeform 9"/>
          <p:cNvSpPr/>
          <p:nvPr/>
        </p:nvSpPr>
        <p:spPr>
          <a:xfrm>
            <a:off x="14637235" y="6747151"/>
            <a:ext cx="3946459" cy="3946459"/>
          </a:xfrm>
          <a:custGeom>
            <a:avLst/>
            <a:gdLst/>
            <a:ahLst/>
            <a:cxnLst/>
            <a:rect l="l" t="t" r="r" b="b"/>
            <a:pathLst>
              <a:path w="3946459" h="3946459">
                <a:moveTo>
                  <a:pt x="0" y="0"/>
                </a:moveTo>
                <a:lnTo>
                  <a:pt x="3946458" y="0"/>
                </a:lnTo>
                <a:lnTo>
                  <a:pt x="3946458" y="3946459"/>
                </a:lnTo>
                <a:lnTo>
                  <a:pt x="0" y="39464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7626434" y="2591320"/>
            <a:ext cx="2613257" cy="1314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00000"/>
                </a:solidFill>
                <a:latin typeface="Rustic Printed"/>
              </a:rPr>
              <a:t>16 publishers</a:t>
            </a:r>
          </a:p>
          <a:p>
            <a:pPr algn="ctr">
              <a:lnSpc>
                <a:spcPts val="4799"/>
              </a:lnSpc>
            </a:pPr>
            <a:endParaRPr lang="en-US" sz="3999">
              <a:solidFill>
                <a:srgbClr val="000000"/>
              </a:solidFill>
              <a:latin typeface="Rustic Printe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699373" y="3496986"/>
            <a:ext cx="1034852" cy="1561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>
                <a:solidFill>
                  <a:srgbClr val="000000"/>
                </a:solidFill>
                <a:latin typeface="Rustic Printed"/>
              </a:rPr>
              <a:t>31%</a:t>
            </a:r>
          </a:p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00000"/>
                </a:solidFill>
                <a:latin typeface="Rustic Printed"/>
              </a:rPr>
              <a:t>US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068491" y="3496986"/>
            <a:ext cx="1118526" cy="1561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>
                <a:solidFill>
                  <a:srgbClr val="000000"/>
                </a:solidFill>
                <a:latin typeface="Rustic Printed"/>
              </a:rPr>
              <a:t>25%</a:t>
            </a:r>
          </a:p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00000"/>
                </a:solidFill>
                <a:latin typeface="Rustic Printed"/>
              </a:rPr>
              <a:t>CA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92977" y="3496986"/>
            <a:ext cx="1314979" cy="1561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9"/>
              </a:lnSpc>
            </a:pPr>
            <a:r>
              <a:rPr lang="en-US" sz="5399">
                <a:solidFill>
                  <a:srgbClr val="000000"/>
                </a:solidFill>
                <a:latin typeface="Rustic Printed"/>
              </a:rPr>
              <a:t>44%</a:t>
            </a:r>
          </a:p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000000"/>
                </a:solidFill>
                <a:latin typeface="Rustic Printed"/>
              </a:rPr>
              <a:t>UK/EU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10902" y="5650634"/>
            <a:ext cx="2897054" cy="3331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79"/>
              </a:lnSpc>
            </a:pPr>
            <a:r>
              <a:rPr lang="en-US" sz="3999">
                <a:solidFill>
                  <a:srgbClr val="E6DFDA"/>
                </a:solidFill>
                <a:latin typeface="Rustic Printed"/>
              </a:rPr>
              <a:t>69% Private </a:t>
            </a:r>
          </a:p>
          <a:p>
            <a:pPr>
              <a:lnSpc>
                <a:spcPts val="7679"/>
              </a:lnSpc>
            </a:pPr>
            <a:r>
              <a:rPr lang="en-US" sz="3999">
                <a:solidFill>
                  <a:srgbClr val="E6DFDA"/>
                </a:solidFill>
                <a:latin typeface="Rustic Printed"/>
              </a:rPr>
              <a:t>31% Public</a:t>
            </a:r>
          </a:p>
          <a:p>
            <a:pPr>
              <a:lnSpc>
                <a:spcPts val="4679"/>
              </a:lnSpc>
            </a:pPr>
            <a:endParaRPr lang="en-US" sz="3999">
              <a:solidFill>
                <a:srgbClr val="E6DFDA"/>
              </a:solidFill>
              <a:latin typeface="Rustic Printed"/>
            </a:endParaRPr>
          </a:p>
          <a:p>
            <a:pPr algn="ctr">
              <a:lnSpc>
                <a:spcPts val="4679"/>
              </a:lnSpc>
              <a:spcBef>
                <a:spcPct val="0"/>
              </a:spcBef>
            </a:pPr>
            <a:endParaRPr lang="en-US" sz="3999">
              <a:solidFill>
                <a:srgbClr val="E6DFDA"/>
              </a:solidFill>
              <a:latin typeface="Rustic Printe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823385" y="7607972"/>
            <a:ext cx="5006858" cy="2679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87"/>
              </a:lnSpc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93% multidisciplinary</a:t>
            </a:r>
          </a:p>
          <a:p>
            <a:pPr>
              <a:lnSpc>
                <a:spcPts val="7487"/>
              </a:lnSpc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31% University presses</a:t>
            </a:r>
          </a:p>
          <a:p>
            <a:pPr algn="ctr">
              <a:lnSpc>
                <a:spcPts val="4679"/>
              </a:lnSpc>
              <a:spcBef>
                <a:spcPct val="0"/>
              </a:spcBef>
            </a:pPr>
            <a:endParaRPr lang="en-US" sz="3899">
              <a:solidFill>
                <a:srgbClr val="E6DFDA"/>
              </a:solidFill>
              <a:latin typeface="Rustic Printe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627754" y="5601549"/>
            <a:ext cx="2358690" cy="1910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87"/>
              </a:lnSpc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100% print </a:t>
            </a:r>
          </a:p>
          <a:p>
            <a:pPr algn="l">
              <a:lnSpc>
                <a:spcPts val="7487"/>
              </a:lnSpc>
              <a:spcBef>
                <a:spcPct val="0"/>
              </a:spcBef>
            </a:pPr>
            <a:r>
              <a:rPr lang="en-US" sz="3899">
                <a:solidFill>
                  <a:srgbClr val="E6DFDA"/>
                </a:solidFill>
                <a:latin typeface="Rustic Printed"/>
              </a:rPr>
              <a:t>+ digital*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40806" y="-2729261"/>
            <a:ext cx="16610904" cy="16459896"/>
          </a:xfrm>
          <a:custGeom>
            <a:avLst/>
            <a:gdLst/>
            <a:ahLst/>
            <a:cxnLst/>
            <a:rect l="l" t="t" r="r" b="b"/>
            <a:pathLst>
              <a:path w="16610904" h="16459896">
                <a:moveTo>
                  <a:pt x="0" y="0"/>
                </a:moveTo>
                <a:lnTo>
                  <a:pt x="16610905" y="0"/>
                </a:lnTo>
                <a:lnTo>
                  <a:pt x="16610905" y="16459897"/>
                </a:lnTo>
                <a:lnTo>
                  <a:pt x="0" y="16459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-5130275" y="8340476"/>
            <a:ext cx="5290329" cy="3895005"/>
          </a:xfrm>
          <a:custGeom>
            <a:avLst/>
            <a:gdLst/>
            <a:ahLst/>
            <a:cxnLst/>
            <a:rect l="l" t="t" r="r" b="b"/>
            <a:pathLst>
              <a:path w="5290329" h="3895005">
                <a:moveTo>
                  <a:pt x="0" y="0"/>
                </a:moveTo>
                <a:lnTo>
                  <a:pt x="5290329" y="0"/>
                </a:lnTo>
                <a:lnTo>
                  <a:pt x="5290329" y="3895005"/>
                </a:lnTo>
                <a:lnTo>
                  <a:pt x="0" y="38950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 rot="-950271">
            <a:off x="1539080" y="2665832"/>
            <a:ext cx="3896843" cy="4282245"/>
          </a:xfrm>
          <a:custGeom>
            <a:avLst/>
            <a:gdLst/>
            <a:ahLst/>
            <a:cxnLst/>
            <a:rect l="l" t="t" r="r" b="b"/>
            <a:pathLst>
              <a:path w="3896843" h="4282245">
                <a:moveTo>
                  <a:pt x="0" y="0"/>
                </a:moveTo>
                <a:lnTo>
                  <a:pt x="3896844" y="0"/>
                </a:lnTo>
                <a:lnTo>
                  <a:pt x="3896844" y="4282245"/>
                </a:lnTo>
                <a:lnTo>
                  <a:pt x="0" y="42822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TextBox 5"/>
          <p:cNvSpPr txBox="1"/>
          <p:nvPr/>
        </p:nvSpPr>
        <p:spPr>
          <a:xfrm>
            <a:off x="160054" y="8609362"/>
            <a:ext cx="8697198" cy="139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9800">
                <a:solidFill>
                  <a:srgbClr val="414141"/>
                </a:solidFill>
                <a:latin typeface="Rustic Printed"/>
              </a:rPr>
              <a:t>KEY FINDINGS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386098" y="558239"/>
            <a:ext cx="5198401" cy="1657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9"/>
              </a:lnSpc>
            </a:pPr>
            <a:r>
              <a:rPr lang="en-US" sz="5399">
                <a:solidFill>
                  <a:srgbClr val="EBEBEB"/>
                </a:solidFill>
                <a:latin typeface="Rustic Printed"/>
              </a:rPr>
              <a:t>Geographic Policies</a:t>
            </a:r>
          </a:p>
          <a:p>
            <a:pPr algn="ctr">
              <a:lnSpc>
                <a:spcPts val="5519"/>
              </a:lnSpc>
              <a:spcBef>
                <a:spcPct val="0"/>
              </a:spcBef>
            </a:pPr>
            <a:endParaRPr lang="en-US" sz="5399">
              <a:solidFill>
                <a:srgbClr val="EBEBEB"/>
              </a:solidFill>
              <a:latin typeface="Rustic Printe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558239"/>
            <a:ext cx="4787636" cy="961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  <a:spcBef>
                <a:spcPct val="0"/>
              </a:spcBef>
            </a:pPr>
            <a:r>
              <a:rPr lang="en-US" sz="5400">
                <a:solidFill>
                  <a:srgbClr val="159656"/>
                </a:solidFill>
                <a:latin typeface="Rustic Printed"/>
              </a:rPr>
              <a:t>Sustainable Paper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84500" y="1735798"/>
            <a:ext cx="9173669" cy="8086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10" lvl="1" indent="-421005">
              <a:lnSpc>
                <a:spcPts val="7215"/>
              </a:lnSpc>
              <a:buFont typeface="Arial"/>
              <a:buChar char="•"/>
            </a:pPr>
            <a:r>
              <a:rPr lang="en-US" sz="3900">
                <a:solidFill>
                  <a:srgbClr val="EBEBEB"/>
                </a:solidFill>
                <a:latin typeface="Rustic Printed"/>
              </a:rPr>
              <a:t>United Nations Climate Change Conference (COP26)</a:t>
            </a:r>
          </a:p>
          <a:p>
            <a:pPr marL="842010" lvl="1" indent="-421005">
              <a:lnSpc>
                <a:spcPts val="7215"/>
              </a:lnSpc>
              <a:buFont typeface="Arial"/>
              <a:buChar char="•"/>
            </a:pPr>
            <a:r>
              <a:rPr lang="en-US" sz="3900">
                <a:solidFill>
                  <a:srgbClr val="EBEBEB"/>
                </a:solidFill>
                <a:latin typeface="Rustic Printed"/>
              </a:rPr>
              <a:t>International Financial Reporting Standards (IFRS) Sustainability Disclosure Standards </a:t>
            </a:r>
          </a:p>
          <a:p>
            <a:pPr marL="842010" lvl="1" indent="-421005">
              <a:lnSpc>
                <a:spcPts val="7215"/>
              </a:lnSpc>
              <a:buFont typeface="Arial"/>
              <a:buChar char="•"/>
            </a:pPr>
            <a:r>
              <a:rPr lang="en-US" sz="3900">
                <a:solidFill>
                  <a:srgbClr val="EBEBEB"/>
                </a:solidFill>
                <a:latin typeface="Rustic Printed"/>
              </a:rPr>
              <a:t>International Sustainability Standards Board</a:t>
            </a:r>
          </a:p>
          <a:p>
            <a:pPr marL="842010" lvl="1" indent="-421005">
              <a:lnSpc>
                <a:spcPts val="7215"/>
              </a:lnSpc>
              <a:buFont typeface="Arial"/>
              <a:buChar char="•"/>
            </a:pPr>
            <a:r>
              <a:rPr lang="en-US" sz="3900">
                <a:solidFill>
                  <a:srgbClr val="EBEBEB"/>
                </a:solidFill>
                <a:latin typeface="Rustic Printed"/>
              </a:rPr>
              <a:t>Mandatory ESG disclosure </a:t>
            </a:r>
          </a:p>
          <a:p>
            <a:pPr algn="ctr">
              <a:lnSpc>
                <a:spcPts val="4560"/>
              </a:lnSpc>
              <a:spcBef>
                <a:spcPct val="0"/>
              </a:spcBef>
            </a:pPr>
            <a:endParaRPr lang="en-US" sz="3900">
              <a:solidFill>
                <a:srgbClr val="EBEBEB"/>
              </a:solidFill>
              <a:latin typeface="Rustic Printe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9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565512"/>
            <a:ext cx="16230600" cy="11088150"/>
            <a:chOff x="0" y="0"/>
            <a:chExt cx="6221534" cy="42503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26614" cy="4250196"/>
            </a:xfrm>
            <a:custGeom>
              <a:avLst/>
              <a:gdLst/>
              <a:ahLst/>
              <a:cxnLst/>
              <a:rect l="l" t="t" r="r" b="b"/>
              <a:pathLst>
                <a:path w="6226614" h="4250196">
                  <a:moveTo>
                    <a:pt x="6208199" y="3683269"/>
                  </a:moveTo>
                  <a:lnTo>
                    <a:pt x="6220390" y="3834779"/>
                  </a:lnTo>
                  <a:lnTo>
                    <a:pt x="6109901" y="3825001"/>
                  </a:lnTo>
                  <a:lnTo>
                    <a:pt x="6009951" y="3834779"/>
                  </a:lnTo>
                  <a:lnTo>
                    <a:pt x="5929307" y="3825001"/>
                  </a:lnTo>
                  <a:lnTo>
                    <a:pt x="5824277" y="3834779"/>
                  </a:lnTo>
                  <a:lnTo>
                    <a:pt x="449961" y="3834779"/>
                  </a:lnTo>
                  <a:lnTo>
                    <a:pt x="326263" y="3854338"/>
                  </a:lnTo>
                  <a:lnTo>
                    <a:pt x="219202" y="3844558"/>
                  </a:lnTo>
                  <a:lnTo>
                    <a:pt x="151003" y="3834779"/>
                  </a:lnTo>
                  <a:lnTo>
                    <a:pt x="6858" y="3834779"/>
                  </a:lnTo>
                  <a:lnTo>
                    <a:pt x="6858" y="3705494"/>
                  </a:lnTo>
                  <a:cubicBezTo>
                    <a:pt x="6858" y="3705494"/>
                    <a:pt x="12573" y="3651138"/>
                    <a:pt x="6858" y="3597797"/>
                  </a:cubicBezTo>
                  <a:cubicBezTo>
                    <a:pt x="889" y="3541918"/>
                    <a:pt x="6858" y="3509659"/>
                    <a:pt x="6858" y="3509659"/>
                  </a:cubicBezTo>
                  <a:lnTo>
                    <a:pt x="6858" y="1281167"/>
                  </a:lnTo>
                  <a:cubicBezTo>
                    <a:pt x="6858" y="1281167"/>
                    <a:pt x="889" y="825235"/>
                    <a:pt x="6858" y="769112"/>
                  </a:cubicBezTo>
                  <a:cubicBezTo>
                    <a:pt x="12827" y="723519"/>
                    <a:pt x="13081" y="726948"/>
                    <a:pt x="19050" y="680466"/>
                  </a:cubicBezTo>
                  <a:lnTo>
                    <a:pt x="17272" y="429260"/>
                  </a:lnTo>
                  <a:cubicBezTo>
                    <a:pt x="17272" y="429260"/>
                    <a:pt x="108585" y="417576"/>
                    <a:pt x="195961" y="425450"/>
                  </a:cubicBezTo>
                  <a:cubicBezTo>
                    <a:pt x="283337" y="433324"/>
                    <a:pt x="266954" y="417576"/>
                    <a:pt x="309372" y="423037"/>
                  </a:cubicBezTo>
                  <a:cubicBezTo>
                    <a:pt x="351790" y="428498"/>
                    <a:pt x="395351" y="421259"/>
                    <a:pt x="395351" y="421259"/>
                  </a:cubicBezTo>
                  <a:lnTo>
                    <a:pt x="5831644" y="405765"/>
                  </a:lnTo>
                  <a:cubicBezTo>
                    <a:pt x="5831644" y="405765"/>
                    <a:pt x="5884095" y="407924"/>
                    <a:pt x="5924226" y="403860"/>
                  </a:cubicBezTo>
                  <a:cubicBezTo>
                    <a:pt x="5964358" y="399796"/>
                    <a:pt x="6018969" y="392303"/>
                    <a:pt x="6018969" y="392303"/>
                  </a:cubicBezTo>
                  <a:cubicBezTo>
                    <a:pt x="6018969" y="392303"/>
                    <a:pt x="6042464" y="398145"/>
                    <a:pt x="6078786" y="400558"/>
                  </a:cubicBezTo>
                  <a:cubicBezTo>
                    <a:pt x="6115234" y="402971"/>
                    <a:pt x="6162479" y="398780"/>
                    <a:pt x="6162479" y="398780"/>
                  </a:cubicBezTo>
                  <a:lnTo>
                    <a:pt x="6204770" y="467614"/>
                  </a:lnTo>
                  <a:lnTo>
                    <a:pt x="6214549" y="572135"/>
                  </a:lnTo>
                  <a:lnTo>
                    <a:pt x="6220645" y="571881"/>
                  </a:lnTo>
                  <a:lnTo>
                    <a:pt x="6220645" y="3515375"/>
                  </a:lnTo>
                  <a:cubicBezTo>
                    <a:pt x="6220645" y="3515375"/>
                    <a:pt x="6214676" y="3551951"/>
                    <a:pt x="6220645" y="3598051"/>
                  </a:cubicBezTo>
                  <a:cubicBezTo>
                    <a:pt x="6226614" y="3644152"/>
                    <a:pt x="6208452" y="3683522"/>
                    <a:pt x="6208452" y="3683522"/>
                  </a:cubicBezTo>
                  <a:close/>
                  <a:moveTo>
                    <a:pt x="352171" y="346329"/>
                  </a:moveTo>
                  <a:lnTo>
                    <a:pt x="5866061" y="351917"/>
                  </a:lnTo>
                  <a:cubicBezTo>
                    <a:pt x="6047544" y="353187"/>
                    <a:pt x="6218232" y="294259"/>
                    <a:pt x="6218232" y="229870"/>
                  </a:cubicBezTo>
                  <a:cubicBezTo>
                    <a:pt x="6218232" y="74803"/>
                    <a:pt x="6114981" y="64643"/>
                    <a:pt x="5939213" y="23114"/>
                  </a:cubicBezTo>
                  <a:lnTo>
                    <a:pt x="5663623" y="3302"/>
                  </a:lnTo>
                  <a:lnTo>
                    <a:pt x="478282" y="0"/>
                  </a:lnTo>
                  <a:lnTo>
                    <a:pt x="302133" y="6858"/>
                  </a:lnTo>
                  <a:cubicBezTo>
                    <a:pt x="102362" y="37719"/>
                    <a:pt x="5842" y="63246"/>
                    <a:pt x="25654" y="209169"/>
                  </a:cubicBezTo>
                  <a:cubicBezTo>
                    <a:pt x="37973" y="299847"/>
                    <a:pt x="170688" y="345059"/>
                    <a:pt x="352171" y="346329"/>
                  </a:cubicBezTo>
                  <a:close/>
                  <a:moveTo>
                    <a:pt x="5866061" y="3903868"/>
                  </a:moveTo>
                  <a:lnTo>
                    <a:pt x="352171" y="3898279"/>
                  </a:lnTo>
                  <a:cubicBezTo>
                    <a:pt x="170688" y="3897009"/>
                    <a:pt x="0" y="3955938"/>
                    <a:pt x="0" y="4020327"/>
                  </a:cubicBezTo>
                  <a:cubicBezTo>
                    <a:pt x="0" y="4175394"/>
                    <a:pt x="103251" y="4185553"/>
                    <a:pt x="279019" y="4227083"/>
                  </a:cubicBezTo>
                  <a:lnTo>
                    <a:pt x="554609" y="4246895"/>
                  </a:lnTo>
                  <a:lnTo>
                    <a:pt x="5739950" y="4250196"/>
                  </a:lnTo>
                  <a:lnTo>
                    <a:pt x="5916099" y="4243339"/>
                  </a:lnTo>
                  <a:cubicBezTo>
                    <a:pt x="6115869" y="4212478"/>
                    <a:pt x="6212389" y="4186951"/>
                    <a:pt x="6192577" y="4040901"/>
                  </a:cubicBezTo>
                  <a:cubicBezTo>
                    <a:pt x="6180258" y="3950222"/>
                    <a:pt x="6047544" y="3905010"/>
                    <a:pt x="5866061" y="3903740"/>
                  </a:cubicBezTo>
                  <a:close/>
                </a:path>
              </a:pathLst>
            </a:custGeom>
            <a:solidFill>
              <a:srgbClr val="E6DFDA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4" name="Freeform 4"/>
          <p:cNvSpPr/>
          <p:nvPr/>
        </p:nvSpPr>
        <p:spPr>
          <a:xfrm>
            <a:off x="7578514" y="5711089"/>
            <a:ext cx="3854882" cy="5105804"/>
          </a:xfrm>
          <a:custGeom>
            <a:avLst/>
            <a:gdLst/>
            <a:ahLst/>
            <a:cxnLst/>
            <a:rect l="l" t="t" r="r" b="b"/>
            <a:pathLst>
              <a:path w="3854882" h="5105804">
                <a:moveTo>
                  <a:pt x="0" y="0"/>
                </a:moveTo>
                <a:lnTo>
                  <a:pt x="3854882" y="0"/>
                </a:lnTo>
                <a:lnTo>
                  <a:pt x="3854882" y="5105804"/>
                </a:lnTo>
                <a:lnTo>
                  <a:pt x="0" y="51058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14594782" y="457723"/>
            <a:ext cx="3073991" cy="2536043"/>
          </a:xfrm>
          <a:custGeom>
            <a:avLst/>
            <a:gdLst/>
            <a:ahLst/>
            <a:cxnLst/>
            <a:rect l="l" t="t" r="r" b="b"/>
            <a:pathLst>
              <a:path w="3073991" h="2536043">
                <a:moveTo>
                  <a:pt x="0" y="0"/>
                </a:moveTo>
                <a:lnTo>
                  <a:pt x="3073991" y="0"/>
                </a:lnTo>
                <a:lnTo>
                  <a:pt x="3073991" y="2536043"/>
                </a:lnTo>
                <a:lnTo>
                  <a:pt x="0" y="25360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/>
          <p:nvPr/>
        </p:nvSpPr>
        <p:spPr>
          <a:xfrm>
            <a:off x="1605520" y="1840044"/>
            <a:ext cx="15076961" cy="1714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414141"/>
                </a:solidFill>
                <a:latin typeface="Rustic Printed"/>
              </a:rPr>
              <a:t>OTHER FINDINGS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05520" y="5019675"/>
            <a:ext cx="7373111" cy="847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  <a:spcBef>
                <a:spcPct val="0"/>
              </a:spcBef>
            </a:pPr>
            <a:r>
              <a:rPr lang="en-US" sz="4800">
                <a:solidFill>
                  <a:srgbClr val="414141"/>
                </a:solidFill>
                <a:latin typeface="Rustic Printed"/>
              </a:rPr>
              <a:t>Publishers with no information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92244" y="4076700"/>
            <a:ext cx="1799663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  <a:spcBef>
                <a:spcPct val="0"/>
              </a:spcBef>
            </a:pPr>
            <a:r>
              <a:rPr lang="en-US" sz="5999">
                <a:solidFill>
                  <a:srgbClr val="414141"/>
                </a:solidFill>
                <a:latin typeface="Rustic Printed"/>
              </a:rPr>
              <a:t>37.5%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12660" y="5995287"/>
            <a:ext cx="6959865" cy="1980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ctr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159656"/>
                </a:solidFill>
                <a:latin typeface="Rustic Printed"/>
              </a:rPr>
              <a:t>Relying on parent organization</a:t>
            </a:r>
          </a:p>
          <a:p>
            <a:pPr marL="863599" lvl="1" indent="-431800" algn="ctr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159656"/>
                </a:solidFill>
                <a:latin typeface="Rustic Printed"/>
              </a:rPr>
              <a:t>Lack of disclosure policy</a:t>
            </a:r>
          </a:p>
          <a:p>
            <a:pPr algn="ctr">
              <a:lnSpc>
                <a:spcPts val="5279"/>
              </a:lnSpc>
            </a:pPr>
            <a:endParaRPr lang="en-US" sz="3999">
              <a:solidFill>
                <a:srgbClr val="159656"/>
              </a:solidFill>
              <a:latin typeface="Rustic Printe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773662" y="5019675"/>
            <a:ext cx="3841750" cy="847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  <a:spcBef>
                <a:spcPct val="0"/>
              </a:spcBef>
            </a:pPr>
            <a:r>
              <a:rPr lang="en-US" sz="4800">
                <a:solidFill>
                  <a:srgbClr val="414141"/>
                </a:solidFill>
                <a:latin typeface="Rustic Printed"/>
              </a:rPr>
              <a:t>Rubric revisions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34093" y="5966762"/>
            <a:ext cx="5348387" cy="2037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ctr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159656"/>
                </a:solidFill>
                <a:latin typeface="Rustic Printed"/>
              </a:rPr>
              <a:t>Combining subsections</a:t>
            </a:r>
          </a:p>
          <a:p>
            <a:pPr marL="863599" lvl="1" indent="-431800" algn="ctr">
              <a:lnSpc>
                <a:spcPts val="4799"/>
              </a:lnSpc>
              <a:spcBef>
                <a:spcPct val="0"/>
              </a:spcBef>
              <a:buFont typeface="Arial"/>
              <a:buChar char="•"/>
            </a:pPr>
            <a:r>
              <a:rPr lang="en-US" sz="3999">
                <a:solidFill>
                  <a:srgbClr val="159656"/>
                </a:solidFill>
                <a:latin typeface="Rustic Printed"/>
              </a:rPr>
              <a:t>Potential removals</a:t>
            </a:r>
          </a:p>
          <a:p>
            <a:pPr algn="ctr">
              <a:lnSpc>
                <a:spcPts val="5759"/>
              </a:lnSpc>
              <a:spcBef>
                <a:spcPct val="0"/>
              </a:spcBef>
            </a:pPr>
            <a:endParaRPr lang="en-US" sz="3999">
              <a:solidFill>
                <a:srgbClr val="159656"/>
              </a:solidFill>
              <a:latin typeface="Rustic Printe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9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78552" y="-564503"/>
            <a:ext cx="4340601" cy="10851503"/>
          </a:xfrm>
          <a:custGeom>
            <a:avLst/>
            <a:gdLst/>
            <a:ahLst/>
            <a:cxnLst/>
            <a:rect l="l" t="t" r="r" b="b"/>
            <a:pathLst>
              <a:path w="4340601" h="10851503">
                <a:moveTo>
                  <a:pt x="0" y="0"/>
                </a:moveTo>
                <a:lnTo>
                  <a:pt x="4340601" y="0"/>
                </a:lnTo>
                <a:lnTo>
                  <a:pt x="4340601" y="10851503"/>
                </a:lnTo>
                <a:lnTo>
                  <a:pt x="0" y="108515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-2420640" y="-564503"/>
            <a:ext cx="3849161" cy="11076721"/>
          </a:xfrm>
          <a:custGeom>
            <a:avLst/>
            <a:gdLst/>
            <a:ahLst/>
            <a:cxnLst/>
            <a:rect l="l" t="t" r="r" b="b"/>
            <a:pathLst>
              <a:path w="3849161" h="11076721">
                <a:moveTo>
                  <a:pt x="0" y="0"/>
                </a:moveTo>
                <a:lnTo>
                  <a:pt x="3849160" y="0"/>
                </a:lnTo>
                <a:lnTo>
                  <a:pt x="3849160" y="11076721"/>
                </a:lnTo>
                <a:lnTo>
                  <a:pt x="0" y="110767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1428520" y="2119978"/>
            <a:ext cx="6519811" cy="6633943"/>
          </a:xfrm>
          <a:custGeom>
            <a:avLst/>
            <a:gdLst/>
            <a:ahLst/>
            <a:cxnLst/>
            <a:rect l="l" t="t" r="r" b="b"/>
            <a:pathLst>
              <a:path w="6519811" h="6633943">
                <a:moveTo>
                  <a:pt x="0" y="0"/>
                </a:moveTo>
                <a:lnTo>
                  <a:pt x="6519811" y="0"/>
                </a:lnTo>
                <a:lnTo>
                  <a:pt x="6519811" y="6633943"/>
                </a:lnTo>
                <a:lnTo>
                  <a:pt x="0" y="66339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9720609" y="2119978"/>
            <a:ext cx="7625993" cy="7512384"/>
          </a:xfrm>
          <a:custGeom>
            <a:avLst/>
            <a:gdLst/>
            <a:ahLst/>
            <a:cxnLst/>
            <a:rect l="l" t="t" r="r" b="b"/>
            <a:pathLst>
              <a:path w="7625993" h="7512384">
                <a:moveTo>
                  <a:pt x="0" y="0"/>
                </a:moveTo>
                <a:lnTo>
                  <a:pt x="7625993" y="0"/>
                </a:lnTo>
                <a:lnTo>
                  <a:pt x="7625993" y="7512384"/>
                </a:lnTo>
                <a:lnTo>
                  <a:pt x="0" y="75123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 rot="-741278">
            <a:off x="6432729" y="5848196"/>
            <a:ext cx="4002782" cy="1466019"/>
          </a:xfrm>
          <a:custGeom>
            <a:avLst/>
            <a:gdLst/>
            <a:ahLst/>
            <a:cxnLst/>
            <a:rect l="l" t="t" r="r" b="b"/>
            <a:pathLst>
              <a:path w="4002782" h="1466019">
                <a:moveTo>
                  <a:pt x="0" y="0"/>
                </a:moveTo>
                <a:lnTo>
                  <a:pt x="4002782" y="0"/>
                </a:lnTo>
                <a:lnTo>
                  <a:pt x="4002782" y="1466019"/>
                </a:lnTo>
                <a:lnTo>
                  <a:pt x="0" y="14660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/>
          <p:nvPr/>
        </p:nvSpPr>
        <p:spPr>
          <a:xfrm>
            <a:off x="3547566" y="244479"/>
            <a:ext cx="11192868" cy="2552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7699">
                <a:solidFill>
                  <a:srgbClr val="000000"/>
                </a:solidFill>
                <a:latin typeface="Rustic Printed"/>
              </a:rPr>
              <a:t>THE RUBRIC - THEN AND NOW </a:t>
            </a:r>
          </a:p>
          <a:p>
            <a:pPr algn="ctr">
              <a:lnSpc>
                <a:spcPts val="9239"/>
              </a:lnSpc>
              <a:spcBef>
                <a:spcPct val="0"/>
              </a:spcBef>
            </a:pPr>
            <a:endParaRPr lang="en-US" sz="7699">
              <a:solidFill>
                <a:srgbClr val="000000"/>
              </a:solidFill>
              <a:latin typeface="Rustic Printe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9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2697" y="3771351"/>
            <a:ext cx="3392371" cy="4114800"/>
          </a:xfrm>
          <a:custGeom>
            <a:avLst/>
            <a:gdLst/>
            <a:ahLst/>
            <a:cxnLst/>
            <a:rect l="l" t="t" r="r" b="b"/>
            <a:pathLst>
              <a:path w="3392371" h="4114800">
                <a:moveTo>
                  <a:pt x="0" y="0"/>
                </a:moveTo>
                <a:lnTo>
                  <a:pt x="3392371" y="0"/>
                </a:lnTo>
                <a:lnTo>
                  <a:pt x="339237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3686931" y="1559733"/>
            <a:ext cx="4581255" cy="4114800"/>
          </a:xfrm>
          <a:custGeom>
            <a:avLst/>
            <a:gdLst/>
            <a:ahLst/>
            <a:cxnLst/>
            <a:rect l="l" t="t" r="r" b="b"/>
            <a:pathLst>
              <a:path w="4581255" h="4114800">
                <a:moveTo>
                  <a:pt x="0" y="0"/>
                </a:moveTo>
                <a:lnTo>
                  <a:pt x="4581255" y="0"/>
                </a:lnTo>
                <a:lnTo>
                  <a:pt x="45812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3113447" y="1682243"/>
            <a:ext cx="11766814" cy="8187265"/>
          </a:xfrm>
          <a:custGeom>
            <a:avLst/>
            <a:gdLst/>
            <a:ahLst/>
            <a:cxnLst/>
            <a:rect l="l" t="t" r="r" b="b"/>
            <a:pathLst>
              <a:path w="11766814" h="8187265">
                <a:moveTo>
                  <a:pt x="0" y="0"/>
                </a:moveTo>
                <a:lnTo>
                  <a:pt x="11766814" y="0"/>
                </a:lnTo>
                <a:lnTo>
                  <a:pt x="11766814" y="8187265"/>
                </a:lnTo>
                <a:lnTo>
                  <a:pt x="0" y="81872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TextBox 5"/>
          <p:cNvSpPr txBox="1"/>
          <p:nvPr/>
        </p:nvSpPr>
        <p:spPr>
          <a:xfrm>
            <a:off x="2900589" y="180975"/>
            <a:ext cx="11979671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0000"/>
                </a:solidFill>
                <a:latin typeface="Rustic Printed"/>
              </a:rPr>
              <a:t>Publishers - At A Glance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96336" y="2621381"/>
            <a:ext cx="7895328" cy="5044237"/>
          </a:xfrm>
          <a:custGeom>
            <a:avLst/>
            <a:gdLst/>
            <a:ahLst/>
            <a:cxnLst/>
            <a:rect l="l" t="t" r="r" b="b"/>
            <a:pathLst>
              <a:path w="7895328" h="5044237">
                <a:moveTo>
                  <a:pt x="0" y="0"/>
                </a:moveTo>
                <a:lnTo>
                  <a:pt x="7895328" y="0"/>
                </a:lnTo>
                <a:lnTo>
                  <a:pt x="7895328" y="5044238"/>
                </a:lnTo>
                <a:lnTo>
                  <a:pt x="0" y="5044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TextBox 3"/>
          <p:cNvSpPr txBox="1"/>
          <p:nvPr/>
        </p:nvSpPr>
        <p:spPr>
          <a:xfrm rot="1791444">
            <a:off x="1189674" y="1034858"/>
            <a:ext cx="3967609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6000">
                <a:solidFill>
                  <a:srgbClr val="159656"/>
                </a:solidFill>
                <a:latin typeface="Rustic Printed"/>
              </a:rPr>
              <a:t>ISSB</a:t>
            </a:r>
          </a:p>
        </p:txBody>
      </p:sp>
      <p:sp>
        <p:nvSpPr>
          <p:cNvPr id="4" name="TextBox 4"/>
          <p:cNvSpPr txBox="1"/>
          <p:nvPr/>
        </p:nvSpPr>
        <p:spPr>
          <a:xfrm rot="-1816371">
            <a:off x="9842832" y="8373692"/>
            <a:ext cx="2181815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6000" dirty="0">
                <a:solidFill>
                  <a:srgbClr val="000000"/>
                </a:solidFill>
                <a:latin typeface="Rustic Printed"/>
              </a:rPr>
              <a:t>UNSDG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83816" y="5331181"/>
            <a:ext cx="3402969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6999">
                <a:solidFill>
                  <a:srgbClr val="000000"/>
                </a:solidFill>
                <a:latin typeface="Rustic Printed"/>
              </a:rPr>
              <a:t>SDS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068550" y="3813759"/>
            <a:ext cx="2186434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159656"/>
                </a:solidFill>
                <a:latin typeface="Rustic Printed"/>
              </a:rPr>
              <a:t> TCFD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723343" y="5578831"/>
            <a:ext cx="2357216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159656"/>
                </a:solidFill>
                <a:latin typeface="Rustic Printed"/>
              </a:rPr>
              <a:t>FSC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43949" y="7132219"/>
            <a:ext cx="3252387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Rustic Printed"/>
              </a:rPr>
              <a:t>LEEDS</a:t>
            </a:r>
          </a:p>
        </p:txBody>
      </p:sp>
      <p:sp>
        <p:nvSpPr>
          <p:cNvPr id="9" name="TextBox 9"/>
          <p:cNvSpPr txBox="1"/>
          <p:nvPr/>
        </p:nvSpPr>
        <p:spPr>
          <a:xfrm rot="-1557268">
            <a:off x="4214811" y="991805"/>
            <a:ext cx="4346309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Rustic Printed"/>
              </a:rPr>
              <a:t>IFRS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306347" y="8046619"/>
            <a:ext cx="2223049" cy="161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99"/>
              </a:lnSpc>
              <a:spcBef>
                <a:spcPct val="0"/>
              </a:spcBef>
            </a:pPr>
            <a:r>
              <a:rPr lang="en-US" sz="8999">
                <a:solidFill>
                  <a:srgbClr val="159656"/>
                </a:solidFill>
                <a:latin typeface="Rustic Printed"/>
              </a:rPr>
              <a:t>REC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44959" y="8566183"/>
            <a:ext cx="1506563" cy="578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79"/>
              </a:lnSpc>
              <a:spcBef>
                <a:spcPct val="0"/>
              </a:spcBef>
            </a:pPr>
            <a:r>
              <a:rPr lang="en-US" sz="3899" dirty="0">
                <a:solidFill>
                  <a:srgbClr val="159656"/>
                </a:solidFill>
                <a:latin typeface="Rustic Printed"/>
              </a:rPr>
              <a:t>CSSB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83340" y="3245682"/>
            <a:ext cx="2634173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Rustic Printed"/>
              </a:rPr>
              <a:t>PEFC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587323" y="-102812"/>
            <a:ext cx="3181210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Rustic Printed"/>
              </a:rPr>
              <a:t>SFI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732398" y="7556533"/>
            <a:ext cx="1675358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Rustic Printed"/>
              </a:rPr>
              <a:t>SBTi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8003" y="8610051"/>
            <a:ext cx="1803797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6000">
                <a:solidFill>
                  <a:srgbClr val="159656"/>
                </a:solidFill>
                <a:latin typeface="Rustic Printed"/>
              </a:rPr>
              <a:t>PREPS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591952" y="1773656"/>
            <a:ext cx="1937445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0000"/>
                </a:solidFill>
                <a:latin typeface="Rustic Printed"/>
              </a:rPr>
              <a:t>HESI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980369" y="1209675"/>
            <a:ext cx="2556702" cy="70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9"/>
              </a:lnSpc>
              <a:spcBef>
                <a:spcPct val="0"/>
              </a:spcBef>
            </a:pPr>
            <a:r>
              <a:rPr lang="en-US" sz="3899">
                <a:solidFill>
                  <a:srgbClr val="000000"/>
                </a:solidFill>
                <a:latin typeface="Rustic Printed"/>
              </a:rPr>
              <a:t>EAC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68344" y="7971876"/>
            <a:ext cx="2272605" cy="136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  <a:spcBef>
                <a:spcPct val="0"/>
              </a:spcBef>
            </a:pPr>
            <a:r>
              <a:rPr lang="en-US" sz="7500">
                <a:solidFill>
                  <a:srgbClr val="000000"/>
                </a:solidFill>
                <a:latin typeface="Rustic Printed"/>
              </a:rPr>
              <a:t>ESG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603518" y="978928"/>
            <a:ext cx="2474863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159656"/>
                </a:solidFill>
                <a:latin typeface="Rustic Printed"/>
              </a:rPr>
              <a:t>CDSB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9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88060" y="639783"/>
            <a:ext cx="5629057" cy="5693104"/>
          </a:xfrm>
          <a:custGeom>
            <a:avLst/>
            <a:gdLst/>
            <a:ahLst/>
            <a:cxnLst/>
            <a:rect l="l" t="t" r="r" b="b"/>
            <a:pathLst>
              <a:path w="5629057" h="5693104">
                <a:moveTo>
                  <a:pt x="0" y="0"/>
                </a:moveTo>
                <a:lnTo>
                  <a:pt x="5629057" y="0"/>
                </a:lnTo>
                <a:lnTo>
                  <a:pt x="5629057" y="5693104"/>
                </a:lnTo>
                <a:lnTo>
                  <a:pt x="0" y="56931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2259073" y="2584262"/>
            <a:ext cx="13769855" cy="5950073"/>
          </a:xfrm>
          <a:custGeom>
            <a:avLst/>
            <a:gdLst/>
            <a:ahLst/>
            <a:cxnLst/>
            <a:rect l="l" t="t" r="r" b="b"/>
            <a:pathLst>
              <a:path w="13769855" h="5950073">
                <a:moveTo>
                  <a:pt x="0" y="0"/>
                </a:moveTo>
                <a:lnTo>
                  <a:pt x="13769854" y="0"/>
                </a:lnTo>
                <a:lnTo>
                  <a:pt x="13769854" y="5950073"/>
                </a:lnTo>
                <a:lnTo>
                  <a:pt x="0" y="59500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5577316" y="8889087"/>
            <a:ext cx="7315200" cy="969264"/>
          </a:xfrm>
          <a:custGeom>
            <a:avLst/>
            <a:gdLst/>
            <a:ahLst/>
            <a:cxnLst/>
            <a:rect l="l" t="t" r="r" b="b"/>
            <a:pathLst>
              <a:path w="7315200" h="969264">
                <a:moveTo>
                  <a:pt x="0" y="0"/>
                </a:moveTo>
                <a:lnTo>
                  <a:pt x="7315200" y="0"/>
                </a:lnTo>
                <a:lnTo>
                  <a:pt x="7315200" y="969264"/>
                </a:lnTo>
                <a:lnTo>
                  <a:pt x="0" y="9692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TextBox 5"/>
          <p:cNvSpPr txBox="1"/>
          <p:nvPr/>
        </p:nvSpPr>
        <p:spPr>
          <a:xfrm>
            <a:off x="5086701" y="-228600"/>
            <a:ext cx="8518672" cy="217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00"/>
              </a:lnSpc>
              <a:spcBef>
                <a:spcPct val="0"/>
              </a:spcBef>
            </a:pPr>
            <a:r>
              <a:rPr lang="en-US" sz="12000">
                <a:solidFill>
                  <a:srgbClr val="DFD3CA"/>
                </a:solidFill>
                <a:latin typeface="Rustic Printed"/>
              </a:rPr>
              <a:t>Definitions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-434229" y="-478039"/>
            <a:ext cx="8431063" cy="6671079"/>
          </a:xfrm>
          <a:custGeom>
            <a:avLst/>
            <a:gdLst/>
            <a:ahLst/>
            <a:cxnLst/>
            <a:rect l="l" t="t" r="r" b="b"/>
            <a:pathLst>
              <a:path w="8431063" h="6671079">
                <a:moveTo>
                  <a:pt x="0" y="0"/>
                </a:moveTo>
                <a:lnTo>
                  <a:pt x="8431064" y="0"/>
                </a:lnTo>
                <a:lnTo>
                  <a:pt x="8431064" y="6671078"/>
                </a:lnTo>
                <a:lnTo>
                  <a:pt x="0" y="6671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TextBox 3"/>
          <p:cNvSpPr txBox="1"/>
          <p:nvPr/>
        </p:nvSpPr>
        <p:spPr>
          <a:xfrm>
            <a:off x="1028700" y="1143000"/>
            <a:ext cx="16230600" cy="1714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159656"/>
                </a:solidFill>
                <a:latin typeface="Rustic Printed"/>
              </a:rPr>
              <a:t>WHAT’S NEXT?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81303" y="3297571"/>
            <a:ext cx="12537029" cy="5523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2184" lvl="1" indent="-416092">
              <a:lnSpc>
                <a:spcPts val="6205"/>
              </a:lnSpc>
              <a:buFont typeface="Arial"/>
              <a:buChar char="•"/>
            </a:pPr>
            <a:r>
              <a:rPr lang="en-US" sz="3854">
                <a:solidFill>
                  <a:srgbClr val="000000"/>
                </a:solidFill>
                <a:latin typeface="Rustic Printed"/>
              </a:rPr>
              <a:t>Track and share findings</a:t>
            </a:r>
          </a:p>
          <a:p>
            <a:pPr marL="832184" lvl="1" indent="-416092">
              <a:lnSpc>
                <a:spcPts val="6205"/>
              </a:lnSpc>
              <a:buFont typeface="Arial"/>
              <a:buChar char="•"/>
            </a:pPr>
            <a:r>
              <a:rPr lang="en-US" sz="3854">
                <a:solidFill>
                  <a:srgbClr val="000000"/>
                </a:solidFill>
                <a:latin typeface="Rustic Printed"/>
              </a:rPr>
              <a:t>Revising the rubric</a:t>
            </a:r>
          </a:p>
          <a:p>
            <a:pPr marL="832184" lvl="1" indent="-416092">
              <a:lnSpc>
                <a:spcPts val="6205"/>
              </a:lnSpc>
              <a:buFont typeface="Arial"/>
              <a:buChar char="•"/>
            </a:pPr>
            <a:r>
              <a:rPr lang="en-US" sz="3854">
                <a:solidFill>
                  <a:srgbClr val="000000"/>
                </a:solidFill>
                <a:latin typeface="Rustic Printed"/>
              </a:rPr>
              <a:t>Sustainability impacts beyond purchasing (storage and preservation, recycling)</a:t>
            </a:r>
          </a:p>
          <a:p>
            <a:pPr marL="832184" lvl="1" indent="-416092">
              <a:lnSpc>
                <a:spcPts val="6205"/>
              </a:lnSpc>
              <a:buFont typeface="Arial"/>
              <a:buChar char="•"/>
            </a:pPr>
            <a:r>
              <a:rPr lang="en-US" sz="3854">
                <a:solidFill>
                  <a:srgbClr val="000000"/>
                </a:solidFill>
                <a:latin typeface="Rustic Printed"/>
              </a:rPr>
              <a:t>Collaborative collecting</a:t>
            </a:r>
          </a:p>
          <a:p>
            <a:pPr marL="832184" lvl="1" indent="-416092">
              <a:lnSpc>
                <a:spcPts val="6205"/>
              </a:lnSpc>
              <a:buFont typeface="Arial"/>
              <a:buChar char="•"/>
            </a:pPr>
            <a:r>
              <a:rPr lang="en-US" sz="3854">
                <a:solidFill>
                  <a:srgbClr val="000000"/>
                </a:solidFill>
                <a:latin typeface="Rustic Printed"/>
              </a:rPr>
              <a:t>Procurement Policy and Supplier Code of Conduct</a:t>
            </a:r>
          </a:p>
          <a:p>
            <a:pPr marL="832184" lvl="1" indent="-416092">
              <a:lnSpc>
                <a:spcPts val="6205"/>
              </a:lnSpc>
              <a:buFont typeface="Arial"/>
              <a:buChar char="•"/>
            </a:pPr>
            <a:r>
              <a:rPr lang="en-US" sz="3854">
                <a:solidFill>
                  <a:srgbClr val="000000"/>
                </a:solidFill>
                <a:latin typeface="Rustic Printed"/>
              </a:rPr>
              <a:t>Print vs. digital question and accessibility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9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86600" y="3150602"/>
            <a:ext cx="4114800" cy="4114800"/>
            <a:chOff x="0" y="0"/>
            <a:chExt cx="5486400" cy="548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86400" cy="5486400"/>
            </a:xfrm>
            <a:custGeom>
              <a:avLst/>
              <a:gdLst/>
              <a:ahLst/>
              <a:cxnLst/>
              <a:rect l="l" t="t" r="r" b="b"/>
              <a:pathLst>
                <a:path w="5486400" h="5486400">
                  <a:moveTo>
                    <a:pt x="0" y="0"/>
                  </a:moveTo>
                  <a:lnTo>
                    <a:pt x="5486400" y="0"/>
                  </a:lnTo>
                  <a:lnTo>
                    <a:pt x="5486400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4" name="Freeform 4"/>
          <p:cNvSpPr/>
          <p:nvPr/>
        </p:nvSpPr>
        <p:spPr>
          <a:xfrm>
            <a:off x="15878552" y="-564503"/>
            <a:ext cx="4340601" cy="10851503"/>
          </a:xfrm>
          <a:custGeom>
            <a:avLst/>
            <a:gdLst/>
            <a:ahLst/>
            <a:cxnLst/>
            <a:rect l="l" t="t" r="r" b="b"/>
            <a:pathLst>
              <a:path w="4340601" h="10851503">
                <a:moveTo>
                  <a:pt x="0" y="0"/>
                </a:moveTo>
                <a:lnTo>
                  <a:pt x="4340601" y="0"/>
                </a:lnTo>
                <a:lnTo>
                  <a:pt x="4340601" y="10851503"/>
                </a:lnTo>
                <a:lnTo>
                  <a:pt x="0" y="108515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261907" y="2890906"/>
            <a:ext cx="5426884" cy="7396094"/>
          </a:xfrm>
          <a:custGeom>
            <a:avLst/>
            <a:gdLst/>
            <a:ahLst/>
            <a:cxnLst/>
            <a:rect l="l" t="t" r="r" b="b"/>
            <a:pathLst>
              <a:path w="5426884" h="7396094">
                <a:moveTo>
                  <a:pt x="0" y="0"/>
                </a:moveTo>
                <a:lnTo>
                  <a:pt x="5426883" y="0"/>
                </a:lnTo>
                <a:lnTo>
                  <a:pt x="5426883" y="7396094"/>
                </a:lnTo>
                <a:lnTo>
                  <a:pt x="0" y="73960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/>
          <p:nvPr/>
        </p:nvSpPr>
        <p:spPr>
          <a:xfrm>
            <a:off x="3498874" y="857250"/>
            <a:ext cx="13188925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Canva Sans Bold"/>
              </a:rPr>
              <a:t>Green Audit Project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36477" y="7830285"/>
            <a:ext cx="12015046" cy="1026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2"/>
              </a:lnSpc>
              <a:spcBef>
                <a:spcPct val="0"/>
              </a:spcBef>
            </a:pPr>
            <a:r>
              <a:rPr lang="en-US" sz="5710" u="sng">
                <a:solidFill>
                  <a:srgbClr val="2E2E2E"/>
                </a:solidFill>
                <a:latin typeface="Rustic Printed"/>
                <a:hlinkClick r:id="rId7" tooltip="https://www.lib.uwo.ca/greenauditproject/"/>
              </a:rPr>
              <a:t>https://lib.uwo.ca/greenauditproject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521" y="-241740"/>
            <a:ext cx="18300521" cy="11226263"/>
            <a:chOff x="0" y="0"/>
            <a:chExt cx="4494088" cy="2676773"/>
          </a:xfrm>
        </p:grpSpPr>
        <p:sp>
          <p:nvSpPr>
            <p:cNvPr id="3" name="Freeform 3"/>
            <p:cNvSpPr/>
            <p:nvPr/>
          </p:nvSpPr>
          <p:spPr>
            <a:xfrm>
              <a:off x="-4" y="0"/>
              <a:ext cx="31952627" cy="19601002"/>
            </a:xfrm>
            <a:custGeom>
              <a:avLst/>
              <a:gdLst/>
              <a:ahLst/>
              <a:cxnLst/>
              <a:rect l="l" t="t" r="r" b="b"/>
              <a:pathLst>
                <a:path w="31952627" h="19601002">
                  <a:moveTo>
                    <a:pt x="31952621" y="19600999"/>
                  </a:moveTo>
                  <a:cubicBezTo>
                    <a:pt x="29737553" y="19600999"/>
                    <a:pt x="27935418" y="17744959"/>
                    <a:pt x="27935418" y="15463613"/>
                  </a:cubicBezTo>
                  <a:lnTo>
                    <a:pt x="27935065" y="4137470"/>
                  </a:lnTo>
                  <a:cubicBezTo>
                    <a:pt x="27935065" y="3394402"/>
                    <a:pt x="27348139" y="2789920"/>
                    <a:pt x="26626658" y="2789920"/>
                  </a:cubicBezTo>
                  <a:cubicBezTo>
                    <a:pt x="25905173" y="2789920"/>
                    <a:pt x="25318420" y="3394402"/>
                    <a:pt x="25318331" y="4137386"/>
                  </a:cubicBezTo>
                  <a:lnTo>
                    <a:pt x="25319296" y="4137478"/>
                  </a:lnTo>
                  <a:lnTo>
                    <a:pt x="25319296" y="15463538"/>
                  </a:lnTo>
                  <a:cubicBezTo>
                    <a:pt x="25319296" y="17744968"/>
                    <a:pt x="23517167" y="19601000"/>
                    <a:pt x="21302009" y="19601000"/>
                  </a:cubicBezTo>
                  <a:cubicBezTo>
                    <a:pt x="19086848" y="19601000"/>
                    <a:pt x="17284802" y="17744968"/>
                    <a:pt x="17284802" y="15463538"/>
                  </a:cubicBezTo>
                  <a:lnTo>
                    <a:pt x="17284450" y="4137478"/>
                  </a:lnTo>
                  <a:cubicBezTo>
                    <a:pt x="17284450" y="3394411"/>
                    <a:pt x="16697526" y="2789929"/>
                    <a:pt x="15976125" y="2789929"/>
                  </a:cubicBezTo>
                  <a:cubicBezTo>
                    <a:pt x="15254722" y="2789929"/>
                    <a:pt x="14667799" y="3394411"/>
                    <a:pt x="14667799" y="4137395"/>
                  </a:cubicBezTo>
                  <a:lnTo>
                    <a:pt x="14667799" y="15463631"/>
                  </a:lnTo>
                  <a:cubicBezTo>
                    <a:pt x="14667799" y="17744968"/>
                    <a:pt x="12865670" y="19601000"/>
                    <a:pt x="10650591" y="19601000"/>
                  </a:cubicBezTo>
                  <a:cubicBezTo>
                    <a:pt x="8435513" y="19601000"/>
                    <a:pt x="6633385" y="17744977"/>
                    <a:pt x="6633385" y="15463631"/>
                  </a:cubicBezTo>
                  <a:lnTo>
                    <a:pt x="6633032" y="4137488"/>
                  </a:lnTo>
                  <a:cubicBezTo>
                    <a:pt x="6633032" y="3394421"/>
                    <a:pt x="6046108" y="2789938"/>
                    <a:pt x="5324625" y="2789938"/>
                  </a:cubicBezTo>
                  <a:cubicBezTo>
                    <a:pt x="4603142" y="2789938"/>
                    <a:pt x="4016389" y="3394421"/>
                    <a:pt x="4016299" y="4137404"/>
                  </a:cubicBezTo>
                  <a:lnTo>
                    <a:pt x="4017265" y="4137497"/>
                  </a:lnTo>
                  <a:lnTo>
                    <a:pt x="4017265" y="15463557"/>
                  </a:lnTo>
                  <a:cubicBezTo>
                    <a:pt x="4017265" y="17744985"/>
                    <a:pt x="2215137" y="19601002"/>
                    <a:pt x="0" y="19601002"/>
                  </a:cubicBezTo>
                  <a:lnTo>
                    <a:pt x="0" y="16811107"/>
                  </a:lnTo>
                  <a:cubicBezTo>
                    <a:pt x="721379" y="16811107"/>
                    <a:pt x="1308304" y="16206625"/>
                    <a:pt x="1308385" y="15463641"/>
                  </a:cubicBezTo>
                  <a:lnTo>
                    <a:pt x="1307419" y="15463641"/>
                  </a:lnTo>
                  <a:lnTo>
                    <a:pt x="1307419" y="4137470"/>
                  </a:lnTo>
                  <a:cubicBezTo>
                    <a:pt x="1307445" y="1856041"/>
                    <a:pt x="3109573" y="0"/>
                    <a:pt x="5324652" y="0"/>
                  </a:cubicBezTo>
                  <a:cubicBezTo>
                    <a:pt x="7539731" y="0"/>
                    <a:pt x="9341940" y="1856041"/>
                    <a:pt x="9341940" y="4137470"/>
                  </a:cubicBezTo>
                  <a:lnTo>
                    <a:pt x="9342292" y="15463529"/>
                  </a:lnTo>
                  <a:cubicBezTo>
                    <a:pt x="9342292" y="16206597"/>
                    <a:pt x="9929216" y="16811079"/>
                    <a:pt x="10650618" y="16811079"/>
                  </a:cubicBezTo>
                  <a:cubicBezTo>
                    <a:pt x="11372020" y="16811079"/>
                    <a:pt x="11958944" y="16206597"/>
                    <a:pt x="11958944" y="15463613"/>
                  </a:cubicBezTo>
                  <a:lnTo>
                    <a:pt x="11958944" y="4137386"/>
                  </a:lnTo>
                  <a:cubicBezTo>
                    <a:pt x="11958944" y="1856050"/>
                    <a:pt x="13761073" y="0"/>
                    <a:pt x="15976151" y="0"/>
                  </a:cubicBezTo>
                  <a:cubicBezTo>
                    <a:pt x="18191229" y="0"/>
                    <a:pt x="19993357" y="1856041"/>
                    <a:pt x="19993357" y="4137386"/>
                  </a:cubicBezTo>
                  <a:lnTo>
                    <a:pt x="19993709" y="15463529"/>
                  </a:lnTo>
                  <a:cubicBezTo>
                    <a:pt x="19993709" y="16206597"/>
                    <a:pt x="20580633" y="16811079"/>
                    <a:pt x="21302036" y="16811079"/>
                  </a:cubicBezTo>
                  <a:cubicBezTo>
                    <a:pt x="22023438" y="16811079"/>
                    <a:pt x="22610362" y="16206597"/>
                    <a:pt x="22610444" y="15463613"/>
                  </a:cubicBezTo>
                  <a:lnTo>
                    <a:pt x="22609477" y="15463521"/>
                  </a:lnTo>
                  <a:lnTo>
                    <a:pt x="22609477" y="4137470"/>
                  </a:lnTo>
                  <a:cubicBezTo>
                    <a:pt x="22609477" y="1856041"/>
                    <a:pt x="24411605" y="0"/>
                    <a:pt x="26626686" y="0"/>
                  </a:cubicBezTo>
                  <a:cubicBezTo>
                    <a:pt x="28841760" y="0"/>
                    <a:pt x="30643969" y="1856041"/>
                    <a:pt x="30643969" y="4137470"/>
                  </a:cubicBezTo>
                  <a:lnTo>
                    <a:pt x="30644323" y="15463529"/>
                  </a:lnTo>
                  <a:cubicBezTo>
                    <a:pt x="30644323" y="16206597"/>
                    <a:pt x="31231248" y="16811079"/>
                    <a:pt x="31952627" y="16811079"/>
                  </a:cubicBezTo>
                  <a:lnTo>
                    <a:pt x="31952627" y="19600999"/>
                  </a:lnTo>
                  <a:close/>
                </a:path>
              </a:pathLst>
            </a:custGeom>
            <a:solidFill>
              <a:srgbClr val="DFD3CA"/>
            </a:solid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4" name="Group 4"/>
          <p:cNvGrpSpPr/>
          <p:nvPr/>
        </p:nvGrpSpPr>
        <p:grpSpPr>
          <a:xfrm rot="-5582898">
            <a:off x="5918638" y="-2488497"/>
            <a:ext cx="6207678" cy="14616131"/>
            <a:chOff x="0" y="0"/>
            <a:chExt cx="2457074" cy="5785242"/>
          </a:xfrm>
        </p:grpSpPr>
        <p:sp>
          <p:nvSpPr>
            <p:cNvPr id="5" name="Freeform 5"/>
            <p:cNvSpPr/>
            <p:nvPr/>
          </p:nvSpPr>
          <p:spPr>
            <a:xfrm>
              <a:off x="0" y="-889"/>
              <a:ext cx="2457074" cy="5786131"/>
            </a:xfrm>
            <a:custGeom>
              <a:avLst/>
              <a:gdLst/>
              <a:ahLst/>
              <a:cxnLst/>
              <a:rect l="l" t="t" r="r" b="b"/>
              <a:pathLst>
                <a:path w="2457074" h="5786131">
                  <a:moveTo>
                    <a:pt x="2351410" y="5760731"/>
                  </a:moveTo>
                  <a:cubicBezTo>
                    <a:pt x="2351410" y="5760731"/>
                    <a:pt x="2330074" y="5512065"/>
                    <a:pt x="2331344" y="5494920"/>
                  </a:cubicBezTo>
                  <a:cubicBezTo>
                    <a:pt x="2333376" y="5466980"/>
                    <a:pt x="2411481" y="5351283"/>
                    <a:pt x="2411481" y="5351283"/>
                  </a:cubicBezTo>
                  <a:lnTo>
                    <a:pt x="2431674" y="5113920"/>
                  </a:lnTo>
                  <a:lnTo>
                    <a:pt x="2241174" y="5092838"/>
                  </a:lnTo>
                  <a:lnTo>
                    <a:pt x="2275210" y="4995556"/>
                  </a:lnTo>
                  <a:lnTo>
                    <a:pt x="2444374" y="4970156"/>
                  </a:lnTo>
                  <a:lnTo>
                    <a:pt x="2444374" y="697357"/>
                  </a:lnTo>
                  <a:lnTo>
                    <a:pt x="2418974" y="482219"/>
                  </a:lnTo>
                  <a:lnTo>
                    <a:pt x="2444374" y="386588"/>
                  </a:lnTo>
                  <a:lnTo>
                    <a:pt x="2262510" y="241681"/>
                  </a:lnTo>
                  <a:lnTo>
                    <a:pt x="2352426" y="254381"/>
                  </a:lnTo>
                  <a:lnTo>
                    <a:pt x="2444374" y="241681"/>
                  </a:lnTo>
                  <a:lnTo>
                    <a:pt x="2457074" y="191135"/>
                  </a:lnTo>
                  <a:lnTo>
                    <a:pt x="2444374" y="123698"/>
                  </a:lnTo>
                  <a:lnTo>
                    <a:pt x="2444374" y="26289"/>
                  </a:lnTo>
                  <a:cubicBezTo>
                    <a:pt x="2444374" y="26289"/>
                    <a:pt x="2304674" y="12573"/>
                    <a:pt x="2280671" y="13589"/>
                  </a:cubicBezTo>
                  <a:cubicBezTo>
                    <a:pt x="2253874" y="14732"/>
                    <a:pt x="2156338" y="26289"/>
                    <a:pt x="2156338" y="26289"/>
                  </a:cubicBezTo>
                  <a:lnTo>
                    <a:pt x="2012955" y="13589"/>
                  </a:lnTo>
                  <a:lnTo>
                    <a:pt x="623824" y="13589"/>
                  </a:lnTo>
                  <a:cubicBezTo>
                    <a:pt x="623824" y="13589"/>
                    <a:pt x="590931" y="0"/>
                    <a:pt x="566547" y="889"/>
                  </a:cubicBezTo>
                  <a:cubicBezTo>
                    <a:pt x="514858" y="2921"/>
                    <a:pt x="303657" y="26289"/>
                    <a:pt x="303657" y="26289"/>
                  </a:cubicBezTo>
                  <a:lnTo>
                    <a:pt x="144780" y="889"/>
                  </a:lnTo>
                  <a:lnTo>
                    <a:pt x="0" y="13589"/>
                  </a:lnTo>
                  <a:lnTo>
                    <a:pt x="25400" y="347980"/>
                  </a:lnTo>
                  <a:lnTo>
                    <a:pt x="132207" y="488188"/>
                  </a:lnTo>
                  <a:lnTo>
                    <a:pt x="25400" y="715772"/>
                  </a:lnTo>
                  <a:lnTo>
                    <a:pt x="20955" y="4936756"/>
                  </a:lnTo>
                  <a:lnTo>
                    <a:pt x="19431" y="5218822"/>
                  </a:lnTo>
                  <a:cubicBezTo>
                    <a:pt x="19431" y="5218822"/>
                    <a:pt x="6731" y="5381256"/>
                    <a:pt x="6731" y="5385065"/>
                  </a:cubicBezTo>
                  <a:cubicBezTo>
                    <a:pt x="6731" y="5388875"/>
                    <a:pt x="32131" y="5515113"/>
                    <a:pt x="32131" y="5515113"/>
                  </a:cubicBezTo>
                  <a:lnTo>
                    <a:pt x="19431" y="5773431"/>
                  </a:lnTo>
                  <a:lnTo>
                    <a:pt x="238125" y="5786131"/>
                  </a:lnTo>
                  <a:lnTo>
                    <a:pt x="355346" y="5773431"/>
                  </a:lnTo>
                  <a:cubicBezTo>
                    <a:pt x="355346" y="5773431"/>
                    <a:pt x="552958" y="5431547"/>
                    <a:pt x="540258" y="5482347"/>
                  </a:cubicBezTo>
                  <a:cubicBezTo>
                    <a:pt x="527558" y="5533147"/>
                    <a:pt x="513207" y="5773431"/>
                    <a:pt x="513207" y="5773431"/>
                  </a:cubicBezTo>
                  <a:lnTo>
                    <a:pt x="1989206" y="5773431"/>
                  </a:lnTo>
                  <a:lnTo>
                    <a:pt x="2159513" y="5786131"/>
                  </a:lnTo>
                  <a:lnTo>
                    <a:pt x="2351537" y="5760731"/>
                  </a:lnTo>
                  <a:close/>
                </a:path>
              </a:pathLst>
            </a:custGeom>
            <a:solidFill>
              <a:srgbClr val="159656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6" name="Freeform 6"/>
          <p:cNvSpPr/>
          <p:nvPr/>
        </p:nvSpPr>
        <p:spPr>
          <a:xfrm rot="586083">
            <a:off x="1483704" y="973159"/>
            <a:ext cx="1692287" cy="2687964"/>
          </a:xfrm>
          <a:custGeom>
            <a:avLst/>
            <a:gdLst/>
            <a:ahLst/>
            <a:cxnLst/>
            <a:rect l="l" t="t" r="r" b="b"/>
            <a:pathLst>
              <a:path w="1692287" h="2687964">
                <a:moveTo>
                  <a:pt x="0" y="0"/>
                </a:moveTo>
                <a:lnTo>
                  <a:pt x="1692287" y="0"/>
                </a:lnTo>
                <a:lnTo>
                  <a:pt x="1692287" y="2687964"/>
                </a:lnTo>
                <a:lnTo>
                  <a:pt x="0" y="26879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 rot="966668">
            <a:off x="15075330" y="4815477"/>
            <a:ext cx="2139748" cy="3945424"/>
          </a:xfrm>
          <a:custGeom>
            <a:avLst/>
            <a:gdLst/>
            <a:ahLst/>
            <a:cxnLst/>
            <a:rect l="l" t="t" r="r" b="b"/>
            <a:pathLst>
              <a:path w="2139748" h="3945424">
                <a:moveTo>
                  <a:pt x="0" y="0"/>
                </a:moveTo>
                <a:lnTo>
                  <a:pt x="2139748" y="0"/>
                </a:lnTo>
                <a:lnTo>
                  <a:pt x="2139748" y="3945424"/>
                </a:lnTo>
                <a:lnTo>
                  <a:pt x="0" y="3945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>
            <a:off x="9895365" y="5867640"/>
            <a:ext cx="5300870" cy="4114800"/>
          </a:xfrm>
          <a:custGeom>
            <a:avLst/>
            <a:gdLst/>
            <a:ahLst/>
            <a:cxnLst/>
            <a:rect l="l" t="t" r="r" b="b"/>
            <a:pathLst>
              <a:path w="5300870" h="4114800">
                <a:moveTo>
                  <a:pt x="0" y="0"/>
                </a:moveTo>
                <a:lnTo>
                  <a:pt x="5300869" y="0"/>
                </a:lnTo>
                <a:lnTo>
                  <a:pt x="53008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TextBox 9"/>
          <p:cNvSpPr txBox="1"/>
          <p:nvPr/>
        </p:nvSpPr>
        <p:spPr>
          <a:xfrm rot="-195243">
            <a:off x="2600182" y="3755557"/>
            <a:ext cx="13209487" cy="2417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17"/>
              </a:lnSpc>
            </a:pPr>
            <a:r>
              <a:rPr lang="en-US" sz="19646">
                <a:solidFill>
                  <a:srgbClr val="E6DFDA"/>
                </a:solidFill>
                <a:latin typeface="Cubao Narrow"/>
              </a:rPr>
              <a:t>THANK YOU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39128" y="2276475"/>
            <a:ext cx="19566255" cy="4034128"/>
            <a:chOff x="0" y="0"/>
            <a:chExt cx="8818669" cy="18182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18669" cy="1830279"/>
            </a:xfrm>
            <a:custGeom>
              <a:avLst/>
              <a:gdLst/>
              <a:ahLst/>
              <a:cxnLst/>
              <a:rect l="l" t="t" r="r" b="b"/>
              <a:pathLst>
                <a:path w="8818669" h="1830279">
                  <a:moveTo>
                    <a:pt x="8805969" y="364363"/>
                  </a:moveTo>
                  <a:cubicBezTo>
                    <a:pt x="8767869" y="110363"/>
                    <a:pt x="8666269" y="8763"/>
                    <a:pt x="8437669" y="34163"/>
                  </a:cubicBezTo>
                  <a:cubicBezTo>
                    <a:pt x="8242470" y="55880"/>
                    <a:pt x="8082069" y="193421"/>
                    <a:pt x="8082069" y="389763"/>
                  </a:cubicBezTo>
                  <a:cubicBezTo>
                    <a:pt x="8082069" y="193421"/>
                    <a:pt x="7922811" y="34163"/>
                    <a:pt x="7726469" y="34163"/>
                  </a:cubicBezTo>
                  <a:cubicBezTo>
                    <a:pt x="7530126" y="34163"/>
                    <a:pt x="7370869" y="193421"/>
                    <a:pt x="7370869" y="389763"/>
                  </a:cubicBezTo>
                  <a:cubicBezTo>
                    <a:pt x="7370869" y="201295"/>
                    <a:pt x="7300638" y="30861"/>
                    <a:pt x="7104169" y="17399"/>
                  </a:cubicBezTo>
                  <a:lnTo>
                    <a:pt x="7104169" y="16383"/>
                  </a:lnTo>
                  <a:cubicBezTo>
                    <a:pt x="7104169" y="16383"/>
                    <a:pt x="7063910" y="12573"/>
                    <a:pt x="7063910" y="12573"/>
                  </a:cubicBezTo>
                  <a:lnTo>
                    <a:pt x="1828800" y="12573"/>
                  </a:lnTo>
                  <a:cubicBezTo>
                    <a:pt x="1812290" y="11811"/>
                    <a:pt x="1795399" y="11811"/>
                    <a:pt x="1778000" y="12573"/>
                  </a:cubicBezTo>
                  <a:cubicBezTo>
                    <a:pt x="1581785" y="21717"/>
                    <a:pt x="1422400" y="171831"/>
                    <a:pt x="1422400" y="368173"/>
                  </a:cubicBezTo>
                  <a:cubicBezTo>
                    <a:pt x="1422400" y="171831"/>
                    <a:pt x="1263142" y="12573"/>
                    <a:pt x="1066800" y="12573"/>
                  </a:cubicBezTo>
                  <a:cubicBezTo>
                    <a:pt x="870458" y="12573"/>
                    <a:pt x="711200" y="171831"/>
                    <a:pt x="711200" y="368173"/>
                  </a:cubicBezTo>
                  <a:cubicBezTo>
                    <a:pt x="711200" y="171958"/>
                    <a:pt x="520700" y="0"/>
                    <a:pt x="419100" y="0"/>
                  </a:cubicBezTo>
                  <a:cubicBezTo>
                    <a:pt x="222758" y="0"/>
                    <a:pt x="88900" y="127000"/>
                    <a:pt x="25400" y="317500"/>
                  </a:cubicBezTo>
                  <a:lnTo>
                    <a:pt x="0" y="546100"/>
                  </a:lnTo>
                  <a:lnTo>
                    <a:pt x="0" y="1224616"/>
                  </a:lnTo>
                  <a:lnTo>
                    <a:pt x="12700" y="1415116"/>
                  </a:lnTo>
                  <a:cubicBezTo>
                    <a:pt x="63500" y="1631016"/>
                    <a:pt x="164592" y="1816563"/>
                    <a:pt x="355600" y="1770716"/>
                  </a:cubicBezTo>
                  <a:cubicBezTo>
                    <a:pt x="673100" y="1694516"/>
                    <a:pt x="711200" y="1598758"/>
                    <a:pt x="711200" y="1402416"/>
                  </a:cubicBezTo>
                  <a:cubicBezTo>
                    <a:pt x="711200" y="1598758"/>
                    <a:pt x="870458" y="1758016"/>
                    <a:pt x="1066800" y="1758016"/>
                  </a:cubicBezTo>
                  <a:cubicBezTo>
                    <a:pt x="1263142" y="1758016"/>
                    <a:pt x="1422400" y="1598758"/>
                    <a:pt x="1422400" y="1402416"/>
                  </a:cubicBezTo>
                  <a:cubicBezTo>
                    <a:pt x="1422400" y="1598758"/>
                    <a:pt x="1460500" y="1808816"/>
                    <a:pt x="1752600" y="1796116"/>
                  </a:cubicBezTo>
                  <a:cubicBezTo>
                    <a:pt x="1756918" y="1795989"/>
                    <a:pt x="1761109" y="1795481"/>
                    <a:pt x="1765300" y="1795100"/>
                  </a:cubicBezTo>
                  <a:lnTo>
                    <a:pt x="1765300" y="1796624"/>
                  </a:lnTo>
                  <a:cubicBezTo>
                    <a:pt x="1765300" y="1796624"/>
                    <a:pt x="6888269" y="1796624"/>
                    <a:pt x="6888269" y="1796624"/>
                  </a:cubicBezTo>
                  <a:lnTo>
                    <a:pt x="7002569" y="1799926"/>
                  </a:lnTo>
                  <a:lnTo>
                    <a:pt x="7002569" y="1799545"/>
                  </a:lnTo>
                  <a:cubicBezTo>
                    <a:pt x="7006633" y="1799672"/>
                    <a:pt x="7010697" y="1799926"/>
                    <a:pt x="7015269" y="1799926"/>
                  </a:cubicBezTo>
                  <a:cubicBezTo>
                    <a:pt x="7269269" y="1799926"/>
                    <a:pt x="7370869" y="1620348"/>
                    <a:pt x="7370869" y="1423879"/>
                  </a:cubicBezTo>
                  <a:cubicBezTo>
                    <a:pt x="7370869" y="1620221"/>
                    <a:pt x="7530126" y="1779479"/>
                    <a:pt x="7726469" y="1779479"/>
                  </a:cubicBezTo>
                  <a:cubicBezTo>
                    <a:pt x="7922811" y="1779479"/>
                    <a:pt x="8082069" y="1620221"/>
                    <a:pt x="8082069" y="1423879"/>
                  </a:cubicBezTo>
                  <a:cubicBezTo>
                    <a:pt x="8082069" y="1620221"/>
                    <a:pt x="8120169" y="1830279"/>
                    <a:pt x="8412269" y="1817579"/>
                  </a:cubicBezTo>
                  <a:cubicBezTo>
                    <a:pt x="8608484" y="1809070"/>
                    <a:pt x="8746660" y="1699088"/>
                    <a:pt x="8780569" y="1563579"/>
                  </a:cubicBezTo>
                  <a:cubicBezTo>
                    <a:pt x="8818669" y="1411179"/>
                    <a:pt x="8818669" y="1258779"/>
                    <a:pt x="8818669" y="1258779"/>
                  </a:cubicBezTo>
                  <a:lnTo>
                    <a:pt x="8818669" y="567563"/>
                  </a:lnTo>
                  <a:lnTo>
                    <a:pt x="8805969" y="364363"/>
                  </a:lnTo>
                  <a:close/>
                </a:path>
              </a:pathLst>
            </a:custGeom>
            <a:solidFill>
              <a:srgbClr val="159656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4" name="Freeform 4"/>
          <p:cNvSpPr/>
          <p:nvPr/>
        </p:nvSpPr>
        <p:spPr>
          <a:xfrm rot="-500082">
            <a:off x="14803464" y="1443887"/>
            <a:ext cx="2927741" cy="3045764"/>
          </a:xfrm>
          <a:custGeom>
            <a:avLst/>
            <a:gdLst/>
            <a:ahLst/>
            <a:cxnLst/>
            <a:rect l="l" t="t" r="r" b="b"/>
            <a:pathLst>
              <a:path w="2927741" h="3045764">
                <a:moveTo>
                  <a:pt x="0" y="0"/>
                </a:moveTo>
                <a:lnTo>
                  <a:pt x="2927741" y="0"/>
                </a:lnTo>
                <a:lnTo>
                  <a:pt x="2927741" y="3045764"/>
                </a:lnTo>
                <a:lnTo>
                  <a:pt x="0" y="30457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377374" y="8005059"/>
            <a:ext cx="3546533" cy="1737801"/>
          </a:xfrm>
          <a:custGeom>
            <a:avLst/>
            <a:gdLst/>
            <a:ahLst/>
            <a:cxnLst/>
            <a:rect l="l" t="t" r="r" b="b"/>
            <a:pathLst>
              <a:path w="3546533" h="1737801">
                <a:moveTo>
                  <a:pt x="0" y="0"/>
                </a:moveTo>
                <a:lnTo>
                  <a:pt x="3546533" y="0"/>
                </a:lnTo>
                <a:lnTo>
                  <a:pt x="3546533" y="1737801"/>
                </a:lnTo>
                <a:lnTo>
                  <a:pt x="0" y="17378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/>
          <p:nvPr/>
        </p:nvSpPr>
        <p:spPr>
          <a:xfrm>
            <a:off x="1605520" y="3666794"/>
            <a:ext cx="15076961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12000">
                <a:solidFill>
                  <a:srgbClr val="E6DFDA"/>
                </a:solidFill>
                <a:latin typeface="Cubao Narrow"/>
              </a:rPr>
              <a:t>Questions and Discussion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78853" y="4824081"/>
            <a:ext cx="13330294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E6DFDA"/>
                </a:solidFill>
                <a:latin typeface="Rustic Printed"/>
              </a:rPr>
              <a:t>We invite your questions, thoughts, and ideas.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84105" y="-355913"/>
            <a:ext cx="7519789" cy="2702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039"/>
              </a:lnSpc>
            </a:pPr>
            <a:r>
              <a:rPr lang="en-US" sz="13599">
                <a:solidFill>
                  <a:srgbClr val="414141"/>
                </a:solidFill>
                <a:latin typeface="Rustic Printed"/>
              </a:rPr>
              <a:t>RESOURCES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2375090"/>
            <a:ext cx="18288000" cy="4661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17"/>
              </a:lnSpc>
            </a:pPr>
            <a:r>
              <a:rPr lang="en-US" sz="2300">
                <a:solidFill>
                  <a:srgbClr val="414141"/>
                </a:solidFill>
                <a:latin typeface="Rustic Printed"/>
              </a:rPr>
              <a:t>Islam, S. N., &amp; Winkel, J. (2017). Climate change and social inequality. United Nations Department of Economic and Social Affairs. https://www.un.org/en/desa/climate-change-and-social-inequality</a:t>
            </a:r>
          </a:p>
          <a:p>
            <a:pPr>
              <a:lnSpc>
                <a:spcPts val="1817"/>
              </a:lnSpc>
            </a:pPr>
            <a:r>
              <a:rPr lang="en-US" sz="2300">
                <a:solidFill>
                  <a:srgbClr val="414141"/>
                </a:solidFill>
                <a:latin typeface="Rustic Printed"/>
              </a:rPr>
              <a:t>​</a:t>
            </a:r>
          </a:p>
          <a:p>
            <a:pPr>
              <a:lnSpc>
                <a:spcPts val="1817"/>
              </a:lnSpc>
            </a:pPr>
            <a:endParaRPr lang="en-US" sz="2300">
              <a:solidFill>
                <a:srgbClr val="414141"/>
              </a:solidFill>
              <a:latin typeface="Rustic Printed"/>
            </a:endParaRPr>
          </a:p>
          <a:p>
            <a:pPr>
              <a:lnSpc>
                <a:spcPts val="1817"/>
              </a:lnSpc>
            </a:pPr>
            <a:r>
              <a:rPr lang="en-US" sz="2300">
                <a:solidFill>
                  <a:srgbClr val="414141"/>
                </a:solidFill>
                <a:latin typeface="Rustic Printed"/>
              </a:rPr>
              <a:t>Environmental Protection Agency. (2022, October 11). Greenhouse Gas Equivalencies Calculator. https://www.epa.gov/energy/greenhouse-gas-equivalencies-calculator#results​</a:t>
            </a:r>
          </a:p>
          <a:p>
            <a:pPr>
              <a:lnSpc>
                <a:spcPts val="1817"/>
              </a:lnSpc>
            </a:pPr>
            <a:endParaRPr lang="en-US" sz="2300">
              <a:solidFill>
                <a:srgbClr val="414141"/>
              </a:solidFill>
              <a:latin typeface="Rustic Printed"/>
            </a:endParaRPr>
          </a:p>
          <a:p>
            <a:pPr>
              <a:lnSpc>
                <a:spcPts val="1817"/>
              </a:lnSpc>
            </a:pPr>
            <a:r>
              <a:rPr lang="en-US" sz="2300">
                <a:solidFill>
                  <a:srgbClr val="414141"/>
                </a:solidFill>
                <a:latin typeface="Rustic Printed"/>
              </a:rPr>
              <a:t>Environmental Protection Agency. (2021, September 2). EPA report shows disproportionate impacts of climate change on socially vulnerable populations in the United States. https://www.epa.gov/newsreleases/epa-report-shows-disproportionate-impacts-climate-change-socially-vulnerable</a:t>
            </a:r>
          </a:p>
          <a:p>
            <a:pPr>
              <a:lnSpc>
                <a:spcPts val="1817"/>
              </a:lnSpc>
            </a:pPr>
            <a:endParaRPr lang="en-US" sz="2300">
              <a:solidFill>
                <a:srgbClr val="414141"/>
              </a:solidFill>
              <a:latin typeface="Rustic Printed"/>
            </a:endParaRPr>
          </a:p>
          <a:p>
            <a:pPr>
              <a:lnSpc>
                <a:spcPts val="1817"/>
              </a:lnSpc>
            </a:pPr>
            <a:r>
              <a:rPr lang="en-US" sz="2300">
                <a:solidFill>
                  <a:srgbClr val="414141"/>
                </a:solidFill>
                <a:latin typeface="Rustic Printed"/>
              </a:rPr>
              <a:t>Government of Canada. (2022, November 7). Who is most impacted by climate change. https://www.canada.ca/en/health-canada/services/climate-change-health/populations-risk.html</a:t>
            </a:r>
          </a:p>
          <a:p>
            <a:pPr>
              <a:lnSpc>
                <a:spcPts val="1817"/>
              </a:lnSpc>
            </a:pPr>
            <a:endParaRPr lang="en-US" sz="2300">
              <a:solidFill>
                <a:srgbClr val="414141"/>
              </a:solidFill>
              <a:latin typeface="Rustic Printed"/>
            </a:endParaRPr>
          </a:p>
          <a:p>
            <a:pPr>
              <a:lnSpc>
                <a:spcPts val="1817"/>
              </a:lnSpc>
            </a:pPr>
            <a:r>
              <a:rPr lang="en-US" sz="2300">
                <a:solidFill>
                  <a:srgbClr val="414141"/>
                </a:solidFill>
                <a:latin typeface="Rustic Printed"/>
              </a:rPr>
              <a:t>Sidik, M. A., Shehabi, A., &amp; Marston, L. (2021). The environmental footprint of data centers in the United States. Environmental Research Letters, 16(6), 1-11. DOI 10.1088/1748-9326/abfba1​</a:t>
            </a:r>
          </a:p>
          <a:p>
            <a:pPr>
              <a:lnSpc>
                <a:spcPts val="1817"/>
              </a:lnSpc>
            </a:pPr>
            <a:endParaRPr lang="en-US" sz="2300">
              <a:solidFill>
                <a:srgbClr val="414141"/>
              </a:solidFill>
              <a:latin typeface="Rustic Printed"/>
            </a:endParaRPr>
          </a:p>
          <a:p>
            <a:pPr>
              <a:lnSpc>
                <a:spcPts val="1817"/>
              </a:lnSpc>
            </a:pPr>
            <a:r>
              <a:rPr lang="en-US" sz="2300">
                <a:solidFill>
                  <a:srgbClr val="414141"/>
                </a:solidFill>
                <a:latin typeface="Rustic Printed"/>
              </a:rPr>
              <a:t>​</a:t>
            </a:r>
          </a:p>
          <a:p>
            <a:pPr>
              <a:lnSpc>
                <a:spcPts val="1817"/>
              </a:lnSpc>
            </a:pPr>
            <a:endParaRPr lang="en-US" sz="2300">
              <a:solidFill>
                <a:srgbClr val="414141"/>
              </a:solidFill>
              <a:latin typeface="Rustic Printed"/>
            </a:endParaRPr>
          </a:p>
          <a:p>
            <a:pPr>
              <a:lnSpc>
                <a:spcPts val="1817"/>
              </a:lnSpc>
            </a:pPr>
            <a:r>
              <a:rPr lang="en-US" sz="2300">
                <a:solidFill>
                  <a:srgbClr val="414141"/>
                </a:solidFill>
                <a:latin typeface="Rustic Printed"/>
              </a:rPr>
              <a:t>Western Sustainability. (n.d.-a). ​​How does Western measure up? https://sustainability.uwo.ca/about_us/How%20Does%20Western%20Measure%20Up.html</a:t>
            </a:r>
          </a:p>
          <a:p>
            <a:pPr>
              <a:lnSpc>
                <a:spcPts val="1817"/>
              </a:lnSpc>
            </a:pPr>
            <a:endParaRPr lang="en-US" sz="2300">
              <a:solidFill>
                <a:srgbClr val="414141"/>
              </a:solidFill>
              <a:latin typeface="Rustic Printe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708</Words>
  <Application>Microsoft Office PowerPoint</Application>
  <PresentationFormat>Custom</PresentationFormat>
  <Paragraphs>165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Rustic Printed</vt:lpstr>
      <vt:lpstr>Calibri</vt:lpstr>
      <vt:lpstr>Cubao Narrow</vt:lpstr>
      <vt:lpstr>Canva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OLA 2024 presentation</dc:title>
  <dc:creator>Jacqueline Cato</dc:creator>
  <cp:lastModifiedBy>Elizabeth Mantz</cp:lastModifiedBy>
  <cp:revision>4</cp:revision>
  <dcterms:created xsi:type="dcterms:W3CDTF">2006-08-16T00:00:00Z</dcterms:created>
  <dcterms:modified xsi:type="dcterms:W3CDTF">2024-01-29T19:57:49Z</dcterms:modified>
  <dc:identifier>DAF6nvmx0nI</dc:identifier>
</cp:coreProperties>
</file>