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4"/>
  </p:notesMasterIdLst>
  <p:sldIdLst>
    <p:sldId id="256" r:id="rId2"/>
    <p:sldId id="268" r:id="rId3"/>
    <p:sldId id="258" r:id="rId4"/>
    <p:sldId id="259" r:id="rId5"/>
    <p:sldId id="260" r:id="rId6"/>
    <p:sldId id="261" r:id="rId7"/>
    <p:sldId id="262" r:id="rId8"/>
    <p:sldId id="263" r:id="rId9"/>
    <p:sldId id="270" r:id="rId10"/>
    <p:sldId id="273" r:id="rId11"/>
    <p:sldId id="274" r:id="rId12"/>
    <p:sldId id="275" r:id="rId13"/>
    <p:sldId id="271" r:id="rId14"/>
    <p:sldId id="277" r:id="rId15"/>
    <p:sldId id="276" r:id="rId16"/>
    <p:sldId id="278" r:id="rId17"/>
    <p:sldId id="279" r:id="rId18"/>
    <p:sldId id="265" r:id="rId19"/>
    <p:sldId id="267" r:id="rId20"/>
    <p:sldId id="280" r:id="rId21"/>
    <p:sldId id="264" r:id="rId22"/>
    <p:sldId id="269" r:id="rId23"/>
  </p:sldIdLst>
  <p:sldSz cx="18288000" cy="10287000"/>
  <p:notesSz cx="6858000" cy="9144000"/>
  <p:embeddedFontLst>
    <p:embeddedFont>
      <p:font typeface="Calibri" panose="020F0502020204030204" pitchFamily="34" charset="0"/>
      <p:regular r:id="rId25"/>
      <p:bold r:id="rId26"/>
      <p:italic r:id="rId27"/>
      <p:boldItalic r:id="rId28"/>
    </p:embeddedFont>
    <p:embeddedFont>
      <p:font typeface="Cambria" panose="02040503050406030204" pitchFamily="18" charset="0"/>
      <p:regular r:id="rId29"/>
      <p:bold r:id="rId30"/>
      <p:italic r:id="rId31"/>
      <p:boldItalic r:id="rId32"/>
    </p:embeddedFont>
    <p:embeddedFont>
      <p:font typeface="Marcellus" panose="020B0604020202020204" charset="0"/>
      <p:regular r:id="rId33"/>
    </p:embeddedFont>
    <p:embeddedFont>
      <p:font typeface="Now" panose="020B0604020202020204" charset="0"/>
      <p:regular r:id="rId34"/>
    </p:embeddedFont>
    <p:embeddedFont>
      <p:font typeface="Now Bold" panose="020B0604020202020204" charset="0"/>
      <p:regular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714" y="108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16.05.2023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a:t>Good morning everyone! Thank you for all coming out to our presentation. It’s my first time presenting at OLA which is exciting. I could talk about sustainability in libraries for hours so feel free to grab me after the presentation if you’d like to talk some more</a:t>
            </a:r>
          </a:p>
          <a:p>
            <a:br>
              <a:rPr lang="en-US"/>
            </a:br>
            <a:endParaRPr lang="en-US"/>
          </a:p>
          <a:p>
            <a:r>
              <a:rPr lang="en-US"/>
              <a:t>We have a last minute lineup change, unfortunately our two scheduled publisher representatives  couldn’t make it today but we have other representatives for Taylor and Francis and Oxford university press here to fill in!</a:t>
            </a:r>
            <a:endParaRPr lang="en-US">
              <a:cs typeface="Calibri"/>
            </a:endParaRPr>
          </a:p>
          <a:p>
            <a:br>
              <a:rPr lang="en-US"/>
            </a:br>
            <a:endParaRPr lang="en-US"/>
          </a:p>
          <a:p>
            <a:r>
              <a:rPr lang="en-US"/>
              <a:t>So our presentation is “starting the conversation: assessing the environmental impact of collection practices” or by its much shorter title that we’ve been calling it, the green audit.</a:t>
            </a:r>
            <a:endParaRPr lang="en-US">
              <a:cs typeface="Calibri"/>
            </a:endParaRPr>
          </a:p>
          <a:p>
            <a:br>
              <a:rPr lang="en-US">
                <a:cs typeface="+mn-lt"/>
              </a:rPr>
            </a:br>
            <a:r>
              <a:rPr lang="en-US" b="1"/>
              <a:t>Q</a:t>
            </a:r>
            <a:r>
              <a:rPr lang="en-US"/>
              <a:t>: Before we start off, raise your hand if you take environmental impact into consideration when making collections decisions?</a:t>
            </a:r>
            <a:endParaRPr lang="en-US">
              <a:cs typeface="Calibri"/>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1</a:t>
            </a:fld>
            <a:endParaRPr lang="cs-CZ"/>
          </a:p>
        </p:txBody>
      </p:sp>
    </p:spTree>
    <p:extLst>
      <p:ext uri="{BB962C8B-B14F-4D97-AF65-F5344CB8AC3E}">
        <p14:creationId xmlns:p14="http://schemas.microsoft.com/office/powerpoint/2010/main" val="1833424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a:cs typeface="Calibri"/>
              </a:rPr>
              <a:t>The presentation is divided into 3 rough sections:</a:t>
            </a:r>
          </a:p>
          <a:p>
            <a:r>
              <a:rPr lang="en-US">
                <a:cs typeface="Calibri"/>
              </a:rPr>
              <a:t>We'll start off with context behind and the development of the green audit rubric, hear the vendor perspectives, and then wrap up what we plan to do next.</a:t>
            </a:r>
          </a:p>
        </p:txBody>
      </p:sp>
      <p:sp>
        <p:nvSpPr>
          <p:cNvPr id="4" name="Slide Number Placeholder 3"/>
          <p:cNvSpPr>
            <a:spLocks noGrp="1"/>
          </p:cNvSpPr>
          <p:nvPr>
            <p:ph type="sldNum" sz="quarter" idx="5"/>
          </p:nvPr>
        </p:nvSpPr>
        <p:spPr/>
        <p:txBody>
          <a:bodyPr/>
          <a:lstStyle/>
          <a:p>
            <a:fld id="{871B2431-D351-4C6E-A3CF-9DFAC0E3E050}" type="slidenum">
              <a:rPr lang="cs-CZ" smtClean="0"/>
              <a:t>2</a:t>
            </a:fld>
            <a:endParaRPr lang="cs-CZ"/>
          </a:p>
        </p:txBody>
      </p:sp>
    </p:spTree>
    <p:extLst>
      <p:ext uri="{BB962C8B-B14F-4D97-AF65-F5344CB8AC3E}">
        <p14:creationId xmlns:p14="http://schemas.microsoft.com/office/powerpoint/2010/main" val="4226461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Most of the literature on sustainability in libraries focuses on green buildings, information literacy, and developing collections on sustainability. There isn’t really any literature on sustainable or green practices in collection development outside of developing collections on like environmental engineering.</a:t>
            </a:r>
          </a:p>
          <a:p>
            <a:br>
              <a:rPr lang="en-US"/>
            </a:br>
            <a:endParaRPr lang="en-US"/>
          </a:p>
          <a:p>
            <a:r>
              <a:rPr lang="en-US"/>
              <a:t>Given growing climate concerns and the disproportionate impact of climate change on disadvantaged communities, the collections and content strategies team was looking for a practical way to evaluate our selection practices to reduce the impact they have on the environment.</a:t>
            </a:r>
            <a:endParaRPr lang="en-US">
              <a:cs typeface="Calibri"/>
            </a:endParaRPr>
          </a:p>
          <a:p>
            <a:br>
              <a:rPr lang="en-US"/>
            </a:br>
            <a:endParaRPr lang="en-US"/>
          </a:p>
          <a:p>
            <a:r>
              <a:rPr lang="en-US"/>
              <a:t>To that end we’ve come up with a kind of collections green audit rubric that kind of grades or collections information from publisher websites to see how sustainable our publishing partners are.</a:t>
            </a:r>
            <a:endParaRPr lang="en-US">
              <a:cs typeface="Calibri"/>
            </a:endParaRPr>
          </a:p>
          <a:p>
            <a:br>
              <a:rPr lang="en-US"/>
            </a:br>
            <a:endParaRPr lang="en-US"/>
          </a:p>
          <a:p>
            <a:r>
              <a:rPr lang="en-US"/>
              <a:t>green audits are typically used for assessing the energy and water use in a building, but we’ve adapted the concept to try to capture the </a:t>
            </a:r>
            <a:r>
              <a:rPr lang="en-US" err="1"/>
              <a:t>environmnetal</a:t>
            </a:r>
            <a:r>
              <a:rPr lang="en-US"/>
              <a:t> impact of each stage of book production.</a:t>
            </a:r>
            <a:endParaRPr lang="en-US">
              <a:cs typeface="Calibri"/>
            </a:endParaRPr>
          </a:p>
          <a:p>
            <a:br>
              <a:rPr lang="en-US"/>
            </a:br>
            <a:endParaRPr lang="en-US"/>
          </a:p>
          <a:p>
            <a:r>
              <a:rPr lang="en-US"/>
              <a:t>Focus on what we can control. Trying to strike a balance between user needs and the environmental impact of the resources we provide.</a:t>
            </a:r>
            <a:endParaRPr lang="en-US">
              <a:cs typeface="Calibri"/>
            </a:endParaRPr>
          </a:p>
          <a:p>
            <a:br>
              <a:rPr lang="en-US"/>
            </a:br>
            <a:endParaRPr lang="en-US"/>
          </a:p>
          <a:p>
            <a:r>
              <a:rPr lang="en-US"/>
              <a:t>This is very much, for us at least, a first step in looking at Western Libraries environmental impact. The rubric and criteria are still being evaluated and changed and we'd love to hear your input at the end of this presentation.</a:t>
            </a:r>
            <a:endParaRPr lang="en-US">
              <a:cs typeface="Calibri"/>
            </a:endParaRPr>
          </a:p>
          <a:p>
            <a:br>
              <a:rPr lang="en-US"/>
            </a:br>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For those who didn't know before, disadvantaged and marginalized groups are disproportionately impacted by climate change. The UN Department of Economic and Social affairs published a report that kind of groups the ways that disadvantaged communities are affected:</a:t>
            </a:r>
          </a:p>
          <a:p>
            <a:pPr marL="171450" indent="-171450">
              <a:buFont typeface="Arial"/>
              <a:buChar char="•"/>
            </a:pPr>
            <a:r>
              <a:rPr lang="en-US"/>
              <a:t>increased exposure to climate hazards</a:t>
            </a:r>
            <a:endParaRPr lang="en-US">
              <a:cs typeface="Calibri"/>
            </a:endParaRPr>
          </a:p>
          <a:p>
            <a:pPr marL="171450" indent="-171450">
              <a:buFont typeface="Arial"/>
              <a:buChar char="•"/>
            </a:pPr>
            <a:r>
              <a:rPr lang="en-US"/>
              <a:t>Increased susceptibility to damage caused by climate hazards</a:t>
            </a:r>
            <a:endParaRPr lang="en-US">
              <a:cs typeface="Calibri"/>
            </a:endParaRPr>
          </a:p>
          <a:p>
            <a:pPr marL="171450" indent="-171450">
              <a:buFont typeface="Arial"/>
              <a:buChar char="•"/>
            </a:pPr>
            <a:r>
              <a:rPr lang="en-US"/>
              <a:t>decreased ability to cope with that damage</a:t>
            </a:r>
            <a:endParaRPr lang="en-US">
              <a:cs typeface="Calibri"/>
            </a:endParaRPr>
          </a:p>
          <a:p>
            <a:br>
              <a:rPr lang="en-US"/>
            </a:br>
            <a:endParaRPr lang="en-US"/>
          </a:p>
          <a:p>
            <a:r>
              <a:rPr lang="en-US"/>
              <a:t>So some examples of this would be X, Y, Z (Examples from EPA)</a:t>
            </a:r>
            <a:endParaRPr lang="en-US">
              <a:cs typeface="Calibri"/>
            </a:endParaRPr>
          </a:p>
          <a:p>
            <a:br>
              <a:rPr lang="en-US"/>
            </a:br>
            <a:endParaRPr lang="en-US"/>
          </a:p>
          <a:p>
            <a:r>
              <a:rPr lang="en-US"/>
              <a:t>In Canada, these groups include: </a:t>
            </a:r>
          </a:p>
          <a:p>
            <a:r>
              <a:rPr lang="en-US"/>
              <a:t>Indigenous people s</a:t>
            </a:r>
            <a:endParaRPr lang="en-US">
              <a:cs typeface="Calibri"/>
            </a:endParaRPr>
          </a:p>
          <a:p>
            <a:pPr marL="171450" indent="-171450">
              <a:buFont typeface="Arial"/>
              <a:buChar char="•"/>
            </a:pPr>
            <a:r>
              <a:rPr lang="en-US"/>
              <a:t>People with disabilities </a:t>
            </a:r>
            <a:endParaRPr lang="en-US">
              <a:cs typeface="Calibri"/>
            </a:endParaRPr>
          </a:p>
          <a:p>
            <a:pPr marL="171450" indent="-171450">
              <a:buFont typeface="Arial"/>
              <a:buChar char="•"/>
            </a:pPr>
            <a:r>
              <a:rPr lang="en-US"/>
              <a:t>Those living in poverty, unhoused, etc.</a:t>
            </a:r>
            <a:endParaRPr lang="en-US">
              <a:cs typeface="Calibri"/>
            </a:endParaRPr>
          </a:p>
          <a:p>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a:t>So Western University as a whole has a couple initiatives and awards to note:</a:t>
            </a:r>
          </a:p>
          <a:p>
            <a:pPr marL="285750" indent="-285750">
              <a:buFont typeface="Arial"/>
              <a:buChar char="•"/>
            </a:pPr>
            <a:r>
              <a:rPr lang="en-US"/>
              <a:t>Sustainability is one of the goals outlines in the strategic plan (year)</a:t>
            </a:r>
            <a:endParaRPr lang="en-GB"/>
          </a:p>
          <a:p>
            <a:pPr marL="285750" indent="-285750">
              <a:buFont typeface="Arial"/>
              <a:buChar char="•"/>
            </a:pPr>
            <a:r>
              <a:rPr lang="en-US"/>
              <a:t>Signed the </a:t>
            </a:r>
            <a:r>
              <a:rPr lang="en-US" err="1"/>
              <a:t>paris</a:t>
            </a:r>
            <a:r>
              <a:rPr lang="en-US"/>
              <a:t> pledge for action</a:t>
            </a:r>
            <a:endParaRPr lang="en-GB"/>
          </a:p>
          <a:p>
            <a:pPr marL="285750" indent="-285750">
              <a:buFont typeface="Arial"/>
              <a:buChar char="•"/>
            </a:pPr>
            <a:r>
              <a:rPr lang="en-US"/>
              <a:t>Gold stars rating 3 years in a row (expand)</a:t>
            </a:r>
            <a:endParaRPr lang="en-GB"/>
          </a:p>
          <a:p>
            <a:pPr marL="285750" indent="-285750">
              <a:buFont typeface="Arial"/>
              <a:buChar char="•"/>
            </a:pPr>
            <a:r>
              <a:rPr lang="en-US"/>
              <a:t>Ranked #1 in Canada and #3 in the world for working towards UN SDGs</a:t>
            </a:r>
            <a:endParaRPr lang="en-GB"/>
          </a:p>
          <a:p>
            <a:br>
              <a:rPr lang="en-US"/>
            </a:br>
            <a:endParaRPr lang="en-US"/>
          </a:p>
          <a:p>
            <a:r>
              <a:rPr lang="en-US"/>
              <a:t>So what about western libraries?</a:t>
            </a:r>
            <a:endParaRPr lang="en-GB"/>
          </a:p>
          <a:p>
            <a:pPr marL="285750" indent="-285750">
              <a:buFont typeface="Arial"/>
              <a:buChar char="•"/>
            </a:pPr>
            <a:r>
              <a:rPr lang="en-US"/>
              <a:t>We also have sustainability listed as a goal in our strategic plan, but there haven’t really been any widespread green or sustainability initiatives</a:t>
            </a:r>
            <a:endParaRPr lang="en-GB"/>
          </a:p>
          <a:p>
            <a:pPr marL="285750" indent="-285750">
              <a:buFont typeface="Arial"/>
              <a:buChar char="•"/>
            </a:pPr>
            <a:r>
              <a:rPr lang="en-US"/>
              <a:t>This project isn’t mandated by the chief librarian or anything, it was something we took up on our own</a:t>
            </a:r>
            <a:endParaRPr lang="en-GB"/>
          </a:p>
          <a:p>
            <a:endParaRPr lang="en-US">
              <a:cs typeface="Calibri"/>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5</a:t>
            </a:fld>
            <a:endParaRPr lang="cs-CZ"/>
          </a:p>
        </p:txBody>
      </p:sp>
    </p:spTree>
    <p:extLst>
      <p:ext uri="{BB962C8B-B14F-4D97-AF65-F5344CB8AC3E}">
        <p14:creationId xmlns:p14="http://schemas.microsoft.com/office/powerpoint/2010/main" val="2821795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a:t>One of the challenges we had with this project was collecting statistics on the environmental impact of the publishing industry. There isn’t really one source to look at and you kind of have to look at the lifecycle of a book to understand the full environmental impact.</a:t>
            </a:r>
          </a:p>
          <a:p>
            <a:br>
              <a:rPr lang="en-US"/>
            </a:br>
            <a:endParaRPr lang="en-US"/>
          </a:p>
          <a:p>
            <a:r>
              <a:rPr lang="en-US"/>
              <a:t>One of the ways that publishers are measuring their impact is coming up with a CO2e or carbon equivalent calculation for their products.</a:t>
            </a:r>
            <a:endParaRPr lang="en-US">
              <a:cs typeface="Calibri"/>
            </a:endParaRPr>
          </a:p>
          <a:p>
            <a:r>
              <a:rPr lang="en-US" b="1"/>
              <a:t>Q</a:t>
            </a:r>
            <a:r>
              <a:rPr lang="en-US"/>
              <a:t>: what do you think has a higher CO2e, print or digital?</a:t>
            </a:r>
            <a:endParaRPr lang="en-US">
              <a:cs typeface="Calibri"/>
            </a:endParaRPr>
          </a:p>
          <a:p>
            <a:br>
              <a:rPr lang="en-US"/>
            </a:br>
            <a:endParaRPr lang="en-US"/>
          </a:p>
          <a:p>
            <a:r>
              <a:rPr lang="en-US"/>
              <a:t>Because the processes for creating a print book vs an </a:t>
            </a:r>
            <a:r>
              <a:rPr lang="en-US" err="1"/>
              <a:t>ebook</a:t>
            </a:r>
            <a:r>
              <a:rPr lang="en-US"/>
              <a:t> are so different, it makes sense for us to divide them when looking at the impact</a:t>
            </a:r>
            <a:endParaRPr lang="en-US">
              <a:cs typeface="Calibri"/>
            </a:endParaRPr>
          </a:p>
          <a:p>
            <a:br>
              <a:rPr lang="en-US"/>
            </a:br>
            <a:endParaRPr lang="en-US"/>
          </a:p>
          <a:p>
            <a:r>
              <a:rPr lang="en-US"/>
              <a:t>So for the paper industry, obviously </a:t>
            </a:r>
            <a:r>
              <a:rPr lang="en-US" err="1"/>
              <a:t>theres</a:t>
            </a:r>
            <a:r>
              <a:rPr lang="en-US"/>
              <a:t> deforestation, pulp and paper production uses a ton of water and energy.</a:t>
            </a:r>
            <a:endParaRPr lang="en-US">
              <a:cs typeface="Calibri"/>
            </a:endParaRPr>
          </a:p>
          <a:p>
            <a:pPr marL="171450" indent="-171450">
              <a:buFont typeface="Arial"/>
              <a:buChar char="•"/>
            </a:pPr>
            <a:r>
              <a:rPr lang="en-US"/>
              <a:t>The paper and pulp industry contributes 1-2% of all carbon emissions globally. </a:t>
            </a:r>
            <a:endParaRPr lang="en-US">
              <a:cs typeface="Calibri"/>
            </a:endParaRPr>
          </a:p>
          <a:p>
            <a:pPr marL="171450" indent="-171450">
              <a:buFont typeface="Arial"/>
              <a:buChar char="•"/>
            </a:pPr>
            <a:r>
              <a:rPr lang="en-US"/>
              <a:t>Pulp and paper industry biggest user of virgin wood</a:t>
            </a:r>
            <a:endParaRPr lang="en-US">
              <a:cs typeface="Calibri"/>
            </a:endParaRPr>
          </a:p>
          <a:p>
            <a:br>
              <a:rPr lang="en-US"/>
            </a:br>
            <a:endParaRPr lang="en-US"/>
          </a:p>
          <a:p>
            <a:r>
              <a:rPr lang="en-US"/>
              <a:t>For the digital side of things, things get even murkier. What is known is that data centers and servers use a lot of energy to store and perform computations. They get really hot and need to be cooled down.</a:t>
            </a:r>
            <a:endParaRPr lang="en-US">
              <a:cs typeface="Calibri"/>
            </a:endParaRPr>
          </a:p>
          <a:p>
            <a:pPr marL="171450" indent="-171450">
              <a:buFont typeface="Arial"/>
              <a:buChar char="•"/>
            </a:pPr>
            <a:r>
              <a:rPr lang="en-US"/>
              <a:t>1% of global energy consumption</a:t>
            </a:r>
            <a:endParaRPr lang="en-US">
              <a:cs typeface="Calibri"/>
            </a:endParaRPr>
          </a:p>
          <a:p>
            <a:pPr marL="171450" indent="-171450">
              <a:buFont typeface="Arial"/>
              <a:buChar char="•"/>
            </a:pPr>
            <a:r>
              <a:rPr lang="en-US"/>
              <a:t>Most of the environmental impact of </a:t>
            </a:r>
            <a:r>
              <a:rPr lang="en-US" err="1"/>
              <a:t>ebooks</a:t>
            </a:r>
            <a:r>
              <a:rPr lang="en-US"/>
              <a:t> actually comes from their use rather than their production, which is the opposite of print books.</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6</a:t>
            </a:fld>
            <a:endParaRPr lang="cs-CZ"/>
          </a:p>
        </p:txBody>
      </p:sp>
    </p:spTree>
    <p:extLst>
      <p:ext uri="{BB962C8B-B14F-4D97-AF65-F5344CB8AC3E}">
        <p14:creationId xmlns:p14="http://schemas.microsoft.com/office/powerpoint/2010/main" val="14188557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7</a:t>
            </a:fld>
            <a:endParaRPr lang="cs-CZ"/>
          </a:p>
        </p:txBody>
      </p:sp>
    </p:spTree>
    <p:extLst>
      <p:ext uri="{BB962C8B-B14F-4D97-AF65-F5344CB8AC3E}">
        <p14:creationId xmlns:p14="http://schemas.microsoft.com/office/powerpoint/2010/main" val="26778719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a:t>-”what you’ve all been waiting for!”</a:t>
            </a:r>
          </a:p>
          <a:p>
            <a:r>
              <a:rPr lang="en-US"/>
              <a:t>-rubric is currently a living document</a:t>
            </a:r>
            <a:endParaRPr lang="en-US">
              <a:cs typeface="Calibri"/>
            </a:endParaRPr>
          </a:p>
          <a:p>
            <a:r>
              <a:rPr lang="en-US"/>
              <a:t>-created by the team: a) sifting through what leading publishers are doing, and b) looking for what we view as important and aligned with our institutional goals (might be different for you?)</a:t>
            </a:r>
            <a:endParaRPr lang="en-US">
              <a:cs typeface="Calibri"/>
            </a:endParaRPr>
          </a:p>
          <a:p>
            <a:r>
              <a:rPr lang="en-US" b="1" i="1"/>
              <a:t>-would love your feedback – in a few minutes </a:t>
            </a:r>
            <a:r>
              <a:rPr lang="en-US" b="1" i="1" err="1"/>
              <a:t>PollEverywhere</a:t>
            </a:r>
            <a:endParaRPr lang="en-US"/>
          </a:p>
          <a:p>
            <a:r>
              <a:rPr lang="en-US"/>
              <a:t>-5 high-level categories of criteria, divided into 19 sub-factors</a:t>
            </a:r>
            <a:endParaRPr lang="en-US">
              <a:cs typeface="Calibri"/>
            </a:endParaRPr>
          </a:p>
          <a:p>
            <a:r>
              <a:rPr lang="en-US"/>
              <a:t>-no “final score” – at this point more about synthesizing what information is/isn’t available</a:t>
            </a:r>
          </a:p>
        </p:txBody>
      </p:sp>
      <p:sp>
        <p:nvSpPr>
          <p:cNvPr id="4" name="Slide Number Placeholder 3"/>
          <p:cNvSpPr>
            <a:spLocks noGrp="1"/>
          </p:cNvSpPr>
          <p:nvPr>
            <p:ph type="sldNum" sz="quarter" idx="5"/>
          </p:nvPr>
        </p:nvSpPr>
        <p:spPr/>
        <p:txBody>
          <a:bodyPr/>
          <a:lstStyle/>
          <a:p>
            <a:fld id="{871B2431-D351-4C6E-A3CF-9DFAC0E3E050}" type="slidenum">
              <a:rPr lang="cs-CZ" smtClean="0"/>
              <a:t>8</a:t>
            </a:fld>
            <a:endParaRPr lang="cs-CZ"/>
          </a:p>
        </p:txBody>
      </p:sp>
    </p:spTree>
    <p:extLst>
      <p:ext uri="{BB962C8B-B14F-4D97-AF65-F5344CB8AC3E}">
        <p14:creationId xmlns:p14="http://schemas.microsoft.com/office/powerpoint/2010/main" val="35188097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a:t>Sustainability Roles:    Dedicated ‘Director of Sustainability’ or ‘Sustainability Manager’ (OUP and TF); also what   is companies role? (doing something or providing research?)</a:t>
            </a:r>
          </a:p>
          <a:p>
            <a:r>
              <a:rPr lang="en-US"/>
              <a:t>Webpage:   Does a webpage exist?</a:t>
            </a:r>
            <a:endParaRPr lang="en-US">
              <a:cs typeface="Calibri"/>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9</a:t>
            </a:fld>
            <a:endParaRPr lang="cs-CZ"/>
          </a:p>
        </p:txBody>
      </p:sp>
    </p:spTree>
    <p:extLst>
      <p:ext uri="{BB962C8B-B14F-4D97-AF65-F5344CB8AC3E}">
        <p14:creationId xmlns:p14="http://schemas.microsoft.com/office/powerpoint/2010/main" val="871631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a:t>Editions:  -Repeating editions for textbooks, etc.; something we’d like to assess but unsure how?</a:t>
            </a:r>
          </a:p>
          <a:p>
            <a:r>
              <a:rPr lang="en-US"/>
              <a:t>Supporting OER:  -Similar to the above, is OA and OER something the publisher is engaged in?  Relates to the   broader equity component in Sustainability equity for students and the public-good; access to   research on sustainability</a:t>
            </a:r>
            <a:endParaRPr lang="en-US">
              <a:cs typeface="Calibri"/>
            </a:endParaRPr>
          </a:p>
          <a:p>
            <a:r>
              <a:rPr lang="en-US"/>
              <a:t>Servers/Data:  -Sustainable fuels to produce products (e.g. Green Hydrogen instead of blue)</a:t>
            </a:r>
            <a:endParaRPr lang="en-US">
              <a:cs typeface="Calibri"/>
            </a:endParaRPr>
          </a:p>
          <a:p>
            <a:r>
              <a:rPr lang="en-US"/>
              <a:t>Ink/Glue/Paper  -Ink and Paper, where are materials sourced?  FSC graded paper “When the Forest Stewardship   Council® (FSC®) certifies that a paper is made of responsibly sourced wood fiber”</a:t>
            </a:r>
            <a:endParaRPr lang="en-US">
              <a:cs typeface="Calibri"/>
            </a:endParaRPr>
          </a:p>
          <a:p>
            <a:r>
              <a:rPr lang="en-US"/>
              <a:t>e-Waste &amp; Landfill  -strategy for disposing of materials to recycling or to bio-waste to generate energy (e.g. RNG);    not just paper products but old technology</a:t>
            </a:r>
            <a:endParaRPr lang="en-US">
              <a:cs typeface="Calibri"/>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10</a:t>
            </a:fld>
            <a:endParaRPr lang="cs-CZ"/>
          </a:p>
        </p:txBody>
      </p:sp>
    </p:spTree>
    <p:extLst>
      <p:ext uri="{BB962C8B-B14F-4D97-AF65-F5344CB8AC3E}">
        <p14:creationId xmlns:p14="http://schemas.microsoft.com/office/powerpoint/2010/main" val="19746245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a:t>Shipping:  -fleet trucking emissions; forklifts in warehouse</a:t>
            </a:r>
          </a:p>
          <a:p>
            <a:r>
              <a:rPr lang="en-US"/>
              <a:t>Shipping Materials  -alternatives to plastic packaging of journals; recycled paper products</a:t>
            </a:r>
            <a:endParaRPr lang="en-US">
              <a:cs typeface="Calibri"/>
            </a:endParaRPr>
          </a:p>
          <a:p>
            <a:r>
              <a:rPr lang="en-US"/>
              <a:t>Travel  -supports and policies for employees getting to work, but also for assessing need for   international travel and in-person meetings (e.g. our UK friends electing to not attend today J)</a:t>
            </a:r>
            <a:endParaRPr lang="en-US">
              <a:cs typeface="Calibri"/>
            </a:endParaRPr>
          </a:p>
          <a:p>
            <a:r>
              <a:rPr lang="en-US"/>
              <a:t>Warehouse Locations  -preference for local production and shipping</a:t>
            </a:r>
          </a:p>
        </p:txBody>
      </p:sp>
      <p:sp>
        <p:nvSpPr>
          <p:cNvPr id="4" name="Slide Number Placeholder 3"/>
          <p:cNvSpPr>
            <a:spLocks noGrp="1"/>
          </p:cNvSpPr>
          <p:nvPr>
            <p:ph type="sldNum" sz="quarter" idx="5"/>
          </p:nvPr>
        </p:nvSpPr>
        <p:spPr/>
        <p:txBody>
          <a:bodyPr/>
          <a:lstStyle/>
          <a:p>
            <a:fld id="{871B2431-D351-4C6E-A3CF-9DFAC0E3E050}" type="slidenum">
              <a:rPr lang="cs-CZ" smtClean="0"/>
              <a:t>11</a:t>
            </a:fld>
            <a:endParaRPr lang="cs-CZ"/>
          </a:p>
        </p:txBody>
      </p:sp>
    </p:spTree>
    <p:extLst>
      <p:ext uri="{BB962C8B-B14F-4D97-AF65-F5344CB8AC3E}">
        <p14:creationId xmlns:p14="http://schemas.microsoft.com/office/powerpoint/2010/main" val="31847688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a:t>Net Zero:  -is there a plan, and by when?  Not overnight so by 2030, and then full?</a:t>
            </a:r>
          </a:p>
          <a:p>
            <a:r>
              <a:rPr lang="en-US"/>
              <a:t>Certifications:  -ISO 14001 </a:t>
            </a:r>
            <a:r>
              <a:rPr lang="en-US" b="1" i="1"/>
              <a:t>(“ISO’s environmental standards, the tools for translating passion into   effective action. Globally.”)</a:t>
            </a:r>
            <a:endParaRPr lang="en-US"/>
          </a:p>
          <a:p>
            <a:r>
              <a:rPr lang="en-US"/>
              <a:t>Carbon Emissions  -how much carbon?</a:t>
            </a:r>
            <a:endParaRPr lang="en-US">
              <a:cs typeface="Calibri"/>
            </a:endParaRPr>
          </a:p>
          <a:p>
            <a:r>
              <a:rPr lang="en-US"/>
              <a:t>Biodiversity  -deforestation, tree planting, maintaining sustainable ecosystems</a:t>
            </a:r>
            <a:endParaRPr lang="en-US">
              <a:cs typeface="Calibri"/>
            </a:endParaRPr>
          </a:p>
          <a:p>
            <a:r>
              <a:rPr lang="en-US"/>
              <a:t>Sustainable Development Goals:  United Nations (UN) Global Compact signatory? </a:t>
            </a:r>
            <a:r>
              <a:rPr lang="en-US" b="1" i="1"/>
              <a:t>“an initiative that global corporations can sign on to committing to responsible business practices in the areas of human rights, labor, the environment, and corruption.”</a:t>
            </a:r>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12</a:t>
            </a:fld>
            <a:endParaRPr lang="cs-CZ"/>
          </a:p>
        </p:txBody>
      </p:sp>
    </p:spTree>
    <p:extLst>
      <p:ext uri="{BB962C8B-B14F-4D97-AF65-F5344CB8AC3E}">
        <p14:creationId xmlns:p14="http://schemas.microsoft.com/office/powerpoint/2010/main" val="1728049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5686208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a:t>Net Zero:  -is there a plan, and by when?  Not overnight so by 2030, and then full?</a:t>
            </a:r>
          </a:p>
          <a:p>
            <a:r>
              <a:rPr lang="en-US"/>
              <a:t>Certifications:  -ISO 14001 </a:t>
            </a:r>
            <a:r>
              <a:rPr lang="en-US" b="1" i="1"/>
              <a:t>(“ISO’s environmental standards, the tools for translating passion into effective action. Globally.”)</a:t>
            </a:r>
            <a:endParaRPr lang="en-US"/>
          </a:p>
          <a:p>
            <a:r>
              <a:rPr lang="en-US"/>
              <a:t>Carbon Emissions  -how much carbon?</a:t>
            </a:r>
            <a:endParaRPr lang="en-US">
              <a:cs typeface="Calibri"/>
            </a:endParaRPr>
          </a:p>
          <a:p>
            <a:r>
              <a:rPr lang="en-US"/>
              <a:t>Biodiversity  -deforestation, tree planting, maintaining sustainable ecosystems</a:t>
            </a:r>
            <a:endParaRPr lang="en-US">
              <a:cs typeface="Calibri"/>
            </a:endParaRPr>
          </a:p>
          <a:p>
            <a:r>
              <a:rPr lang="en-US"/>
              <a:t>Sustainable Development Goals:  United Nations (UN) Global Compact signatory? </a:t>
            </a:r>
            <a:r>
              <a:rPr lang="en-US" b="1" i="1"/>
              <a:t>“an initiative that global corporations can sign on to committing to responsible business practices in the areas of human rights, labor, the environment, and corruption.”</a:t>
            </a:r>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14</a:t>
            </a:fld>
            <a:endParaRPr lang="cs-CZ"/>
          </a:p>
        </p:txBody>
      </p:sp>
    </p:spTree>
    <p:extLst>
      <p:ext uri="{BB962C8B-B14F-4D97-AF65-F5344CB8AC3E}">
        <p14:creationId xmlns:p14="http://schemas.microsoft.com/office/powerpoint/2010/main" val="4682610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a:t>Energy &amp; Power:    -LEED certified buildings? (e.g. solar power, insulation, materials, water usage, </a:t>
            </a:r>
            <a:r>
              <a:rPr lang="en-US" err="1"/>
              <a:t>etc</a:t>
            </a:r>
            <a:r>
              <a:rPr lang="en-US"/>
              <a:t>)</a:t>
            </a:r>
          </a:p>
          <a:p>
            <a:r>
              <a:rPr lang="en-US"/>
              <a:t>Other Partnerships:  -implications by proxy…. We’re all working in a supply chain (THEME OF PRESENTATION)</a:t>
            </a:r>
          </a:p>
        </p:txBody>
      </p:sp>
      <p:sp>
        <p:nvSpPr>
          <p:cNvPr id="4" name="Slide Number Placeholder 3"/>
          <p:cNvSpPr>
            <a:spLocks noGrp="1"/>
          </p:cNvSpPr>
          <p:nvPr>
            <p:ph type="sldNum" sz="quarter" idx="5"/>
          </p:nvPr>
        </p:nvSpPr>
        <p:spPr/>
        <p:txBody>
          <a:bodyPr/>
          <a:lstStyle/>
          <a:p>
            <a:fld id="{871B2431-D351-4C6E-A3CF-9DFAC0E3E050}" type="slidenum">
              <a:rPr lang="cs-CZ" smtClean="0"/>
              <a:t>15</a:t>
            </a:fld>
            <a:endParaRPr lang="cs-CZ"/>
          </a:p>
        </p:txBody>
      </p:sp>
    </p:spTree>
    <p:extLst>
      <p:ext uri="{BB962C8B-B14F-4D97-AF65-F5344CB8AC3E}">
        <p14:creationId xmlns:p14="http://schemas.microsoft.com/office/powerpoint/2010/main" val="37680379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a:cs typeface="Calibri"/>
              </a:rPr>
              <a:t>With print publishing, CO2 is released in the process of creating the paper, especially with the heating necessary in the paper process, water is used. But outside of directly paper production, trees are carbon sinks that hold CO2 and also convert it to oxygen</a:t>
            </a:r>
          </a:p>
          <a:p>
            <a:r>
              <a:rPr lang="en-US">
                <a:cs typeface="Calibri"/>
              </a:rPr>
              <a:t>Depending on sources, the paper and pulp industry contributes 1-2% of all carbon emissions globally.</a:t>
            </a:r>
          </a:p>
          <a:p>
            <a:r>
              <a:rPr lang="en-US">
                <a:cs typeface="Calibri"/>
              </a:rPr>
              <a:t>Pulp and paper industry biggest user of virgin wood (</a:t>
            </a:r>
            <a:r>
              <a:rPr lang="en-US"/>
              <a:t>https://www.sciencedirect.com/science/article/pii/S1364032122005950)</a:t>
            </a:r>
            <a:endParaRPr lang="en-US">
              <a:cs typeface="Calibri"/>
            </a:endParaRPr>
          </a:p>
          <a:p>
            <a:endParaRPr lang="en-US">
              <a:cs typeface="Calibri"/>
            </a:endParaRPr>
          </a:p>
          <a:p>
            <a:r>
              <a:rPr lang="en-US">
                <a:cs typeface="Calibri"/>
              </a:rPr>
              <a:t>Want to keep in mind that the supply chain/production of print books bear the brunt of the cost, while for digital, its typically the end-use of a book that creates more carbon output. To this end, we need to be mindful that there are things outside of the publishers</a:t>
            </a:r>
          </a:p>
          <a:p>
            <a:r>
              <a:rPr lang="en-US">
                <a:cs typeface="Calibri"/>
              </a:rPr>
              <a:t>Publishers are not unaware of what is going on and do research into their impacts, sign </a:t>
            </a:r>
            <a:r>
              <a:rPr lang="en-US" err="1">
                <a:cs typeface="Calibri"/>
              </a:rPr>
              <a:t>differect</a:t>
            </a:r>
            <a:r>
              <a:rPr lang="en-US">
                <a:cs typeface="Calibri"/>
              </a:rPr>
              <a:t> pacts, etc. Not going to delve too far into this because the publishers will talk more about it, I just want to give some general background on the publishing industry and what becomes of their products</a:t>
            </a:r>
          </a:p>
        </p:txBody>
      </p:sp>
      <p:sp>
        <p:nvSpPr>
          <p:cNvPr id="4" name="Slide Number Placeholder 3"/>
          <p:cNvSpPr>
            <a:spLocks noGrp="1"/>
          </p:cNvSpPr>
          <p:nvPr>
            <p:ph type="sldNum" sz="quarter" idx="5"/>
          </p:nvPr>
        </p:nvSpPr>
        <p:spPr/>
        <p:txBody>
          <a:bodyPr/>
          <a:lstStyle/>
          <a:p>
            <a:fld id="{871B2431-D351-4C6E-A3CF-9DFAC0E3E050}" type="slidenum">
              <a:rPr lang="cs-CZ" smtClean="0"/>
              <a:t>22</a:t>
            </a:fld>
            <a:endParaRPr lang="cs-CZ"/>
          </a:p>
        </p:txBody>
      </p:sp>
    </p:spTree>
    <p:extLst>
      <p:ext uri="{BB962C8B-B14F-4D97-AF65-F5344CB8AC3E}">
        <p14:creationId xmlns:p14="http://schemas.microsoft.com/office/powerpoint/2010/main" val="5213065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5/16/2023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5/16/2023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5/16/2023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slides/_rels/slide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20.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4.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20.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1.svg"/></Relationships>
</file>

<file path=ppt/slides/_rels/slide5.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7.png"/><Relationship Id="rId7"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1.svg"/><Relationship Id="rId5" Type="http://schemas.openxmlformats.org/officeDocument/2006/relationships/image" Target="../media/image30.png"/><Relationship Id="rId10" Type="http://schemas.openxmlformats.org/officeDocument/2006/relationships/image" Target="../media/image35.svg"/><Relationship Id="rId4" Type="http://schemas.openxmlformats.org/officeDocument/2006/relationships/image" Target="../media/image29.svg"/><Relationship Id="rId9" Type="http://schemas.openxmlformats.org/officeDocument/2006/relationships/image" Target="../media/image34.png"/></Relationships>
</file>

<file path=ppt/slides/_rels/slide7.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slides/_rels/slide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2.png"/><Relationship Id="rId7" Type="http://schemas.openxmlformats.org/officeDocument/2006/relationships/image" Target="../media/image44.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3.png"/><Relationship Id="rId11" Type="http://schemas.openxmlformats.org/officeDocument/2006/relationships/image" Target="../media/image48.svg"/><Relationship Id="rId5" Type="http://schemas.openxmlformats.org/officeDocument/2006/relationships/image" Target="../media/image2.svg"/><Relationship Id="rId10" Type="http://schemas.openxmlformats.org/officeDocument/2006/relationships/image" Target="../media/image47.png"/><Relationship Id="rId4" Type="http://schemas.openxmlformats.org/officeDocument/2006/relationships/image" Target="../media/image1.png"/><Relationship Id="rId9" Type="http://schemas.openxmlformats.org/officeDocument/2006/relationships/image" Target="../media/image46.svg"/></Relationships>
</file>

<file path=ppt/slides/_rels/slide9.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7.png"/><Relationship Id="rId7"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8.svg"/></Relationships>
</file>

<file path=ppt/slides/_rels/slide10.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7.png"/><Relationship Id="rId7"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8.svg"/></Relationships>
</file>

<file path=ppt/slides/_rels/slide11.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7.png"/><Relationship Id="rId7"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8.svg"/></Relationships>
</file>

<file path=ppt/slides/_rels/slide12.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7.png"/><Relationship Id="rId7"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8.svg"/></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9.png"/><Relationship Id="rId7" Type="http://schemas.openxmlformats.org/officeDocument/2006/relationships/image" Target="../media/image23.sv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svg"/><Relationship Id="rId4" Type="http://schemas.openxmlformats.org/officeDocument/2006/relationships/image" Target="../media/image20.png"/><Relationship Id="rId9" Type="http://schemas.openxmlformats.org/officeDocument/2006/relationships/image" Target="../media/image8.svg"/></Relationships>
</file>

<file path=ppt/slides/_rels/slide14.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7.png"/><Relationship Id="rId7"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8.svg"/></Relationships>
</file>

<file path=ppt/slides/_rels/slide15.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7.png"/><Relationship Id="rId7"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8.svg"/></Relationships>
</file>

<file path=ppt/slides/_rels/slide16.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27.sv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13.sv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8" Type="http://schemas.openxmlformats.org/officeDocument/2006/relationships/hyperlink" Target="https://www.polleverywhere.com/ranking_polls/mYbcp0X9a4dFz1Qmabw96?preview=true&amp;controls=none" TargetMode="External"/><Relationship Id="rId3" Type="http://schemas.openxmlformats.org/officeDocument/2006/relationships/image" Target="../media/image8.svg"/><Relationship Id="rId7" Type="http://schemas.openxmlformats.org/officeDocument/2006/relationships/image" Target="../media/image27.sv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13.sv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21.svg"/><Relationship Id="rId7" Type="http://schemas.openxmlformats.org/officeDocument/2006/relationships/image" Target="../media/image51.sv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53.svg"/></Relationships>
</file>

<file path=ppt/slides/_rels/slide19.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27.sv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13.sv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2.svg"/><Relationship Id="rId7" Type="http://schemas.openxmlformats.org/officeDocument/2006/relationships/image" Target="../media/image4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svg"/><Relationship Id="rId4" Type="http://schemas.openxmlformats.org/officeDocument/2006/relationships/image" Target="../media/image43.png"/><Relationship Id="rId9" Type="http://schemas.openxmlformats.org/officeDocument/2006/relationships/image" Target="../media/image48.svg"/></Relationships>
</file>

<file path=ppt/slides/_rels/slide2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svg"/><Relationship Id="rId7" Type="http://schemas.openxmlformats.org/officeDocument/2006/relationships/image" Target="../media/image17.sv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hyperlink" Target="https://www.lib.uwo.ca/greenauditproject/" TargetMode="External"/><Relationship Id="rId5" Type="http://schemas.openxmlformats.org/officeDocument/2006/relationships/image" Target="../media/image15.svg"/><Relationship Id="rId10" Type="http://schemas.openxmlformats.org/officeDocument/2006/relationships/hyperlink" Target="mailto:greenauditproject@groups.uwo.ca" TargetMode="External"/><Relationship Id="rId4" Type="http://schemas.openxmlformats.org/officeDocument/2006/relationships/image" Target="../media/image14.png"/><Relationship Id="rId9" Type="http://schemas.openxmlformats.org/officeDocument/2006/relationships/image" Target="../media/image19.sv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913473">
            <a:off x="12347167" y="3989137"/>
            <a:ext cx="9998881" cy="6617442"/>
          </a:xfrm>
          <a:prstGeom prst="rect">
            <a:avLst/>
          </a:prstGeom>
        </p:spPr>
      </p:pic>
      <p:pic>
        <p:nvPicPr>
          <p:cNvPr id="3" name="Picture 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7773756">
            <a:off x="14849" y="-2397107"/>
            <a:ext cx="5639630" cy="5639630"/>
          </a:xfrm>
          <a:prstGeom prst="rect">
            <a:avLst/>
          </a:prstGeom>
        </p:spPr>
      </p:pic>
      <p:pic>
        <p:nvPicPr>
          <p:cNvPr id="4" name="Picture 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669358" y="516038"/>
            <a:ext cx="4772818" cy="5756689"/>
          </a:xfrm>
          <a:prstGeom prst="rect">
            <a:avLst/>
          </a:prstGeom>
        </p:spPr>
      </p:pic>
      <p:pic>
        <p:nvPicPr>
          <p:cNvPr id="5" name="Picture 5"/>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9142980">
            <a:off x="14093271" y="2469803"/>
            <a:ext cx="3502959" cy="3845564"/>
          </a:xfrm>
          <a:prstGeom prst="rect">
            <a:avLst/>
          </a:prstGeom>
        </p:spPr>
      </p:pic>
      <p:sp>
        <p:nvSpPr>
          <p:cNvPr id="6" name="TextBox 6"/>
          <p:cNvSpPr txBox="1"/>
          <p:nvPr/>
        </p:nvSpPr>
        <p:spPr>
          <a:xfrm>
            <a:off x="2079230" y="2423433"/>
            <a:ext cx="13103352" cy="4037103"/>
          </a:xfrm>
          <a:prstGeom prst="rect">
            <a:avLst/>
          </a:prstGeom>
        </p:spPr>
        <p:txBody>
          <a:bodyPr lIns="0" tIns="0" rIns="0" bIns="0" rtlCol="0" anchor="t">
            <a:spAutoFit/>
          </a:bodyPr>
          <a:lstStyle/>
          <a:p>
            <a:pPr algn="ctr">
              <a:lnSpc>
                <a:spcPts val="5332"/>
              </a:lnSpc>
            </a:pPr>
            <a:r>
              <a:rPr lang="en-US" sz="3808" spc="2022">
                <a:solidFill>
                  <a:srgbClr val="000000"/>
                </a:solidFill>
                <a:latin typeface="Now Bold"/>
              </a:rPr>
              <a:t>STARTING THE CONVERSATION: ASSESSING THE ENVIRONMENTAL IMPACT OF COLLECTION PRACTICES</a:t>
            </a:r>
          </a:p>
          <a:p>
            <a:pPr algn="ctr">
              <a:lnSpc>
                <a:spcPts val="5332"/>
              </a:lnSpc>
            </a:pPr>
            <a:endParaRPr lang="en-US" sz="3808" spc="2022">
              <a:solidFill>
                <a:srgbClr val="000000"/>
              </a:solidFill>
              <a:latin typeface="Now Bold"/>
            </a:endParaRPr>
          </a:p>
        </p:txBody>
      </p:sp>
      <p:sp>
        <p:nvSpPr>
          <p:cNvPr id="7" name="TextBox 7"/>
          <p:cNvSpPr txBox="1"/>
          <p:nvPr/>
        </p:nvSpPr>
        <p:spPr>
          <a:xfrm>
            <a:off x="6065028" y="6403386"/>
            <a:ext cx="6157944" cy="3038909"/>
          </a:xfrm>
          <a:prstGeom prst="rect">
            <a:avLst/>
          </a:prstGeom>
        </p:spPr>
        <p:txBody>
          <a:bodyPr lIns="0" tIns="0" rIns="0" bIns="0" rtlCol="0" anchor="t">
            <a:spAutoFit/>
          </a:bodyPr>
          <a:lstStyle/>
          <a:p>
            <a:pPr algn="ctr">
              <a:lnSpc>
                <a:spcPts val="4759"/>
              </a:lnSpc>
            </a:pPr>
            <a:r>
              <a:rPr lang="en-US" sz="3350">
                <a:solidFill>
                  <a:srgbClr val="000000"/>
                </a:solidFill>
                <a:latin typeface="Marcellus"/>
              </a:rPr>
              <a:t>Paige Roman</a:t>
            </a:r>
            <a:endParaRPr lang="en-US">
              <a:latin typeface="Marcellus"/>
            </a:endParaRPr>
          </a:p>
          <a:p>
            <a:pPr algn="ctr">
              <a:lnSpc>
                <a:spcPts val="4759"/>
              </a:lnSpc>
            </a:pPr>
            <a:r>
              <a:rPr lang="en-US" sz="3350">
                <a:solidFill>
                  <a:srgbClr val="000000"/>
                </a:solidFill>
                <a:latin typeface="Marcellus"/>
                <a:ea typeface="+mn-lt"/>
                <a:cs typeface="+mn-lt"/>
              </a:rPr>
              <a:t>Samuel Cassady</a:t>
            </a:r>
            <a:endParaRPr lang="en-US" sz="3350">
              <a:solidFill>
                <a:srgbClr val="000000"/>
              </a:solidFill>
              <a:latin typeface="Marcellus"/>
            </a:endParaRPr>
          </a:p>
          <a:p>
            <a:pPr algn="ctr">
              <a:lnSpc>
                <a:spcPts val="4759"/>
              </a:lnSpc>
            </a:pPr>
            <a:r>
              <a:rPr lang="en-US" sz="3350">
                <a:solidFill>
                  <a:srgbClr val="000000"/>
                </a:solidFill>
                <a:latin typeface="Marcellus"/>
              </a:rPr>
              <a:t>Jax Cato</a:t>
            </a:r>
            <a:endParaRPr lang="en-US">
              <a:latin typeface="Marcellus"/>
            </a:endParaRPr>
          </a:p>
          <a:p>
            <a:pPr algn="ctr">
              <a:lnSpc>
                <a:spcPts val="4759"/>
              </a:lnSpc>
            </a:pPr>
            <a:r>
              <a:rPr lang="en-US" sz="3350">
                <a:solidFill>
                  <a:srgbClr val="000000"/>
                </a:solidFill>
                <a:latin typeface="Marcellus"/>
              </a:rPr>
              <a:t>Liz Mantz</a:t>
            </a:r>
          </a:p>
          <a:p>
            <a:pPr algn="ctr">
              <a:lnSpc>
                <a:spcPts val="4759"/>
              </a:lnSpc>
            </a:pPr>
            <a:r>
              <a:rPr lang="en-US" sz="3350">
                <a:solidFill>
                  <a:srgbClr val="000000"/>
                </a:solidFill>
                <a:latin typeface="Marcellus"/>
              </a:rPr>
              <a:t>David McCord</a:t>
            </a:r>
          </a:p>
        </p:txBody>
      </p:sp>
      <p:pic>
        <p:nvPicPr>
          <p:cNvPr id="8" name="Picture 9" descr="Logo, company name&#10;&#10;Description automatically generated">
            <a:extLst>
              <a:ext uri="{FF2B5EF4-FFF2-40B4-BE49-F238E27FC236}">
                <a16:creationId xmlns:a16="http://schemas.microsoft.com/office/drawing/2014/main" id="{CCD498F6-91FC-74B8-77D8-5B78E336E694}"/>
              </a:ext>
            </a:extLst>
          </p:cNvPr>
          <p:cNvPicPr>
            <a:picLocks noChangeAspect="1"/>
          </p:cNvPicPr>
          <p:nvPr/>
        </p:nvPicPr>
        <p:blipFill>
          <a:blip r:embed="rId11"/>
          <a:stretch>
            <a:fillRect/>
          </a:stretch>
        </p:blipFill>
        <p:spPr>
          <a:xfrm>
            <a:off x="2077080" y="8687069"/>
            <a:ext cx="1690239" cy="1690239"/>
          </a:xfrm>
          <a:prstGeom prst="rect">
            <a:avLst/>
          </a:prstGeom>
        </p:spPr>
      </p:pic>
      <p:pic>
        <p:nvPicPr>
          <p:cNvPr id="10" name="Picture 10" descr="Icon&#10;&#10;Description automatically generated">
            <a:extLst>
              <a:ext uri="{FF2B5EF4-FFF2-40B4-BE49-F238E27FC236}">
                <a16:creationId xmlns:a16="http://schemas.microsoft.com/office/drawing/2014/main" id="{7DE96CC5-26C8-5EC8-31F3-B5E881375303}"/>
              </a:ext>
            </a:extLst>
          </p:cNvPr>
          <p:cNvPicPr>
            <a:picLocks noChangeAspect="1"/>
          </p:cNvPicPr>
          <p:nvPr/>
        </p:nvPicPr>
        <p:blipFill>
          <a:blip r:embed="rId12"/>
          <a:stretch>
            <a:fillRect/>
          </a:stretch>
        </p:blipFill>
        <p:spPr>
          <a:xfrm>
            <a:off x="105314" y="8808109"/>
            <a:ext cx="1838146" cy="1448160"/>
          </a:xfrm>
          <a:prstGeom prst="rect">
            <a:avLst/>
          </a:prstGeom>
        </p:spPr>
      </p:pic>
      <p:pic>
        <p:nvPicPr>
          <p:cNvPr id="9" name="Picture 9" descr="Text&#10;&#10;Description automatically generated">
            <a:extLst>
              <a:ext uri="{FF2B5EF4-FFF2-40B4-BE49-F238E27FC236}">
                <a16:creationId xmlns:a16="http://schemas.microsoft.com/office/drawing/2014/main" id="{F3D2D30B-15A0-1DFD-7CDD-7AC266CA2A57}"/>
              </a:ext>
            </a:extLst>
          </p:cNvPr>
          <p:cNvPicPr>
            <a:picLocks noChangeAspect="1"/>
          </p:cNvPicPr>
          <p:nvPr/>
        </p:nvPicPr>
        <p:blipFill>
          <a:blip r:embed="rId13"/>
          <a:stretch>
            <a:fillRect/>
          </a:stretch>
        </p:blipFill>
        <p:spPr>
          <a:xfrm>
            <a:off x="94890" y="7662165"/>
            <a:ext cx="4274388" cy="102272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800000">
            <a:off x="-1318425" y="-2648113"/>
            <a:ext cx="4772818" cy="5756689"/>
          </a:xfrm>
          <a:prstGeom prst="rect">
            <a:avLst/>
          </a:prstGeom>
        </p:spPr>
      </p:pic>
      <p:pic>
        <p:nvPicPr>
          <p:cNvPr id="3" name="Picture 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21180000">
            <a:off x="13505878" y="2830865"/>
            <a:ext cx="5840524" cy="7470438"/>
          </a:xfrm>
          <a:prstGeom prst="rect">
            <a:avLst/>
          </a:prstGeom>
        </p:spPr>
      </p:pic>
      <p:pic>
        <p:nvPicPr>
          <p:cNvPr id="4" name="Picture 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2957900" y="4001923"/>
            <a:ext cx="3934778" cy="4114800"/>
          </a:xfrm>
          <a:prstGeom prst="rect">
            <a:avLst/>
          </a:prstGeom>
        </p:spPr>
      </p:pic>
      <p:pic>
        <p:nvPicPr>
          <p:cNvPr id="5" name="Picture 5"/>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600000">
            <a:off x="9754947" y="-1325943"/>
            <a:ext cx="7315200" cy="2407366"/>
          </a:xfrm>
          <a:prstGeom prst="rect">
            <a:avLst/>
          </a:prstGeom>
        </p:spPr>
      </p:pic>
      <p:sp>
        <p:nvSpPr>
          <p:cNvPr id="7" name="TextBox 3">
            <a:extLst>
              <a:ext uri="{FF2B5EF4-FFF2-40B4-BE49-F238E27FC236}">
                <a16:creationId xmlns:a16="http://schemas.microsoft.com/office/drawing/2014/main" id="{0C0DCE01-C6FF-F275-9232-9345EFD879A2}"/>
              </a:ext>
            </a:extLst>
          </p:cNvPr>
          <p:cNvSpPr txBox="1"/>
          <p:nvPr/>
        </p:nvSpPr>
        <p:spPr>
          <a:xfrm>
            <a:off x="2292502" y="775593"/>
            <a:ext cx="12203478" cy="1576069"/>
          </a:xfrm>
          <a:prstGeom prst="rect">
            <a:avLst/>
          </a:prstGeom>
        </p:spPr>
        <p:txBody>
          <a:bodyPr wrap="square" lIns="0" tIns="0" rIns="0" bIns="0" rtlCol="0" anchor="t">
            <a:spAutoFit/>
          </a:bodyPr>
          <a:lstStyle/>
          <a:p>
            <a:pPr algn="ctr">
              <a:lnSpc>
                <a:spcPts val="12880"/>
              </a:lnSpc>
            </a:pPr>
            <a:r>
              <a:rPr lang="en-US" sz="9200">
                <a:latin typeface="Marcellus"/>
              </a:rPr>
              <a:t>Table of Contents</a:t>
            </a:r>
          </a:p>
        </p:txBody>
      </p:sp>
      <p:sp>
        <p:nvSpPr>
          <p:cNvPr id="9" name="TextBox 4">
            <a:extLst>
              <a:ext uri="{FF2B5EF4-FFF2-40B4-BE49-F238E27FC236}">
                <a16:creationId xmlns:a16="http://schemas.microsoft.com/office/drawing/2014/main" id="{A4FBAB33-37CC-1D1E-B338-1B6F53A4411B}"/>
              </a:ext>
            </a:extLst>
          </p:cNvPr>
          <p:cNvSpPr txBox="1"/>
          <p:nvPr/>
        </p:nvSpPr>
        <p:spPr>
          <a:xfrm>
            <a:off x="2701314" y="2564825"/>
            <a:ext cx="12206020" cy="7030386"/>
          </a:xfrm>
          <a:prstGeom prst="rect">
            <a:avLst/>
          </a:prstGeom>
        </p:spPr>
        <p:txBody>
          <a:bodyPr wrap="square" lIns="0" tIns="0" rIns="0" bIns="0" rtlCol="0" anchor="t">
            <a:spAutoFit/>
          </a:bodyPr>
          <a:lstStyle/>
          <a:p>
            <a:pPr marL="1122045" lvl="1" indent="-561340">
              <a:lnSpc>
                <a:spcPct val="150000"/>
              </a:lnSpc>
              <a:buFont typeface="Arial"/>
              <a:buChar char="•"/>
            </a:pPr>
            <a:r>
              <a:rPr lang="en-US" sz="5150">
                <a:latin typeface="Now"/>
                <a:ea typeface="Cambria"/>
              </a:rPr>
              <a:t>Intr</a:t>
            </a:r>
            <a:r>
              <a:rPr lang="en-US" sz="5150">
                <a:solidFill>
                  <a:srgbClr val="000000"/>
                </a:solidFill>
                <a:latin typeface="Now"/>
                <a:ea typeface="Cambria"/>
              </a:rPr>
              <a:t>oduction</a:t>
            </a:r>
            <a:endParaRPr lang="en-US">
              <a:cs typeface="Calibri"/>
            </a:endParaRPr>
          </a:p>
          <a:p>
            <a:pPr marL="1122045" lvl="1" indent="-561340">
              <a:lnSpc>
                <a:spcPct val="150000"/>
              </a:lnSpc>
              <a:buFont typeface="Arial"/>
              <a:buChar char="•"/>
            </a:pPr>
            <a:r>
              <a:rPr lang="en-US" sz="5150">
                <a:solidFill>
                  <a:srgbClr val="000000"/>
                </a:solidFill>
                <a:latin typeface="Now"/>
                <a:ea typeface="Cambria"/>
              </a:rPr>
              <a:t>Situating Western</a:t>
            </a:r>
          </a:p>
          <a:p>
            <a:pPr marL="1122045" lvl="1" indent="-561340">
              <a:lnSpc>
                <a:spcPct val="150000"/>
              </a:lnSpc>
              <a:buFont typeface="Arial"/>
              <a:buChar char="•"/>
            </a:pPr>
            <a:r>
              <a:rPr lang="en-US" sz="5150">
                <a:solidFill>
                  <a:srgbClr val="000000"/>
                </a:solidFill>
                <a:latin typeface="Now"/>
                <a:ea typeface="Cambria"/>
              </a:rPr>
              <a:t>Situating the Publishing Industry</a:t>
            </a:r>
          </a:p>
          <a:p>
            <a:pPr marL="1122045" lvl="1" indent="-561340">
              <a:lnSpc>
                <a:spcPct val="150000"/>
              </a:lnSpc>
              <a:buFont typeface="Arial"/>
              <a:buChar char="•"/>
            </a:pPr>
            <a:r>
              <a:rPr lang="en-US" sz="5150">
                <a:solidFill>
                  <a:srgbClr val="000000"/>
                </a:solidFill>
                <a:latin typeface="Now"/>
                <a:ea typeface="Cambria"/>
              </a:rPr>
              <a:t>Rubric</a:t>
            </a:r>
          </a:p>
          <a:p>
            <a:pPr marL="1122045" lvl="1" indent="-561340">
              <a:lnSpc>
                <a:spcPct val="150000"/>
              </a:lnSpc>
              <a:buFont typeface="Arial"/>
              <a:buChar char="•"/>
            </a:pPr>
            <a:r>
              <a:rPr lang="en-US" sz="5150">
                <a:solidFill>
                  <a:srgbClr val="000000"/>
                </a:solidFill>
                <a:latin typeface="Now"/>
                <a:ea typeface="Cambria"/>
              </a:rPr>
              <a:t>Vendor Perspective</a:t>
            </a:r>
          </a:p>
          <a:p>
            <a:pPr marL="1122045" lvl="1" indent="-561340">
              <a:lnSpc>
                <a:spcPct val="150000"/>
              </a:lnSpc>
              <a:buFont typeface="Arial"/>
              <a:buChar char="•"/>
            </a:pPr>
            <a:r>
              <a:rPr lang="en-US" sz="5150">
                <a:solidFill>
                  <a:srgbClr val="000000"/>
                </a:solidFill>
                <a:latin typeface="Now"/>
                <a:ea typeface="Cambria"/>
              </a:rPr>
              <a:t>Moving Forward</a:t>
            </a:r>
          </a:p>
        </p:txBody>
      </p:sp>
    </p:spTree>
    <p:extLst>
      <p:ext uri="{BB962C8B-B14F-4D97-AF65-F5344CB8AC3E}">
        <p14:creationId xmlns:p14="http://schemas.microsoft.com/office/powerpoint/2010/main" val="1999741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225822" y="319124"/>
            <a:ext cx="13836357" cy="8980636"/>
            <a:chOff x="0" y="1111549"/>
            <a:chExt cx="18448476" cy="11974184"/>
          </a:xfrm>
        </p:grpSpPr>
        <p:sp>
          <p:nvSpPr>
            <p:cNvPr id="3" name="TextBox 3"/>
            <p:cNvSpPr txBox="1"/>
            <p:nvPr/>
          </p:nvSpPr>
          <p:spPr>
            <a:xfrm>
              <a:off x="0" y="1111549"/>
              <a:ext cx="18448476" cy="1171575"/>
            </a:xfrm>
            <a:prstGeom prst="rect">
              <a:avLst/>
            </a:prstGeom>
          </p:spPr>
          <p:txBody>
            <a:bodyPr lIns="0" tIns="0" rIns="0" bIns="0" rtlCol="0" anchor="t">
              <a:spAutoFit/>
            </a:bodyPr>
            <a:lstStyle/>
            <a:p>
              <a:pPr algn="ctr">
                <a:lnSpc>
                  <a:spcPts val="6600"/>
                </a:lnSpc>
              </a:pPr>
              <a:r>
                <a:rPr lang="en-US" sz="6000" spc="600">
                  <a:latin typeface="Marcellus Bold"/>
                </a:rPr>
                <a:t>INTRODUCTION</a:t>
              </a:r>
            </a:p>
          </p:txBody>
        </p:sp>
        <p:sp>
          <p:nvSpPr>
            <p:cNvPr id="4" name="TextBox 4"/>
            <p:cNvSpPr txBox="1"/>
            <p:nvPr/>
          </p:nvSpPr>
          <p:spPr>
            <a:xfrm>
              <a:off x="0" y="2608588"/>
              <a:ext cx="18448476" cy="10477145"/>
            </a:xfrm>
            <a:prstGeom prst="rect">
              <a:avLst/>
            </a:prstGeom>
          </p:spPr>
          <p:txBody>
            <a:bodyPr lIns="0" tIns="0" rIns="0" bIns="0" rtlCol="0" anchor="t">
              <a:spAutoFit/>
            </a:bodyPr>
            <a:lstStyle/>
            <a:p>
              <a:pPr marL="571500" indent="-571500">
                <a:lnSpc>
                  <a:spcPct val="150000"/>
                </a:lnSpc>
                <a:buFont typeface="Arial"/>
                <a:buChar char="•"/>
              </a:pPr>
              <a:r>
                <a:rPr lang="en-US" sz="5400">
                  <a:latin typeface="Now"/>
                  <a:ea typeface="Cambria"/>
                </a:rPr>
                <a:t>Lack of literature</a:t>
              </a:r>
              <a:endParaRPr lang="en-US" sz="5400">
                <a:latin typeface="Now"/>
                <a:ea typeface="Cambria"/>
                <a:cs typeface="Calibri"/>
              </a:endParaRPr>
            </a:p>
            <a:p>
              <a:pPr marL="571500" indent="-571500">
                <a:lnSpc>
                  <a:spcPct val="150000"/>
                </a:lnSpc>
                <a:buFont typeface="Arial"/>
                <a:buChar char="•"/>
              </a:pPr>
              <a:r>
                <a:rPr lang="en-US" sz="5400">
                  <a:latin typeface="Now"/>
                  <a:ea typeface="Cambria"/>
                </a:rPr>
                <a:t>Growing climate concerns</a:t>
              </a:r>
            </a:p>
            <a:p>
              <a:pPr marL="571500" indent="-571500">
                <a:lnSpc>
                  <a:spcPct val="150000"/>
                </a:lnSpc>
                <a:buFont typeface="Arial"/>
                <a:buChar char="•"/>
              </a:pPr>
              <a:r>
                <a:rPr lang="en-US" sz="5400">
                  <a:latin typeface="Now"/>
                  <a:ea typeface="Cambria"/>
                </a:rPr>
                <a:t>Disproportionate impact</a:t>
              </a:r>
            </a:p>
            <a:p>
              <a:pPr marL="571500" indent="-571500">
                <a:lnSpc>
                  <a:spcPct val="150000"/>
                </a:lnSpc>
                <a:buFont typeface="Arial"/>
                <a:buChar char="•"/>
              </a:pPr>
              <a:r>
                <a:rPr lang="en-US" sz="5400">
                  <a:latin typeface="Now"/>
                  <a:ea typeface="Cambria"/>
                </a:rPr>
                <a:t>The three E's</a:t>
              </a:r>
            </a:p>
            <a:p>
              <a:pPr marL="571500" indent="-571500">
                <a:lnSpc>
                  <a:spcPct val="150000"/>
                </a:lnSpc>
                <a:buFont typeface="Arial"/>
                <a:buChar char="•"/>
              </a:pPr>
              <a:r>
                <a:rPr lang="en-US" sz="5400">
                  <a:solidFill>
                    <a:srgbClr val="000000"/>
                  </a:solidFill>
                  <a:latin typeface="Now"/>
                  <a:ea typeface="Cambria"/>
                </a:rPr>
                <a:t>Green audit</a:t>
              </a:r>
            </a:p>
            <a:p>
              <a:pPr>
                <a:lnSpc>
                  <a:spcPts val="6594"/>
                </a:lnSpc>
              </a:pPr>
              <a:endParaRPr lang="en-US" sz="4200">
                <a:solidFill>
                  <a:srgbClr val="000000"/>
                </a:solidFill>
                <a:latin typeface="Marcellus"/>
              </a:endParaRPr>
            </a:p>
            <a:p>
              <a:pPr>
                <a:lnSpc>
                  <a:spcPts val="6594"/>
                </a:lnSpc>
              </a:pPr>
              <a:endParaRPr lang="en-US" sz="4200">
                <a:solidFill>
                  <a:srgbClr val="1D7151"/>
                </a:solidFill>
                <a:latin typeface="Marcellus"/>
              </a:endParaRPr>
            </a:p>
          </p:txBody>
        </p:sp>
      </p:grpSp>
      <p:pic>
        <p:nvPicPr>
          <p:cNvPr id="5" name="Picture 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8650163">
            <a:off x="-5266141" y="-793826"/>
            <a:ext cx="9998881" cy="6617442"/>
          </a:xfrm>
          <a:prstGeom prst="rect">
            <a:avLst/>
          </a:prstGeom>
        </p:spPr>
      </p:pic>
      <p:pic>
        <p:nvPicPr>
          <p:cNvPr id="6" name="Picture 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7327728">
            <a:off x="13063346" y="5849732"/>
            <a:ext cx="5639630" cy="5639630"/>
          </a:xfrm>
          <a:prstGeom prst="rect">
            <a:avLst/>
          </a:prstGeom>
        </p:spPr>
      </p:pic>
      <p:pic>
        <p:nvPicPr>
          <p:cNvPr id="7" name="Picture 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3500000">
            <a:off x="15560319" y="4148670"/>
            <a:ext cx="3502959" cy="384556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9E265"/>
        </a:solidFill>
        <a:effectLst/>
      </p:bgPr>
    </p:bg>
    <p:spTree>
      <p:nvGrpSpPr>
        <p:cNvPr id="1" name=""/>
        <p:cNvGrpSpPr/>
        <p:nvPr/>
      </p:nvGrpSpPr>
      <p:grpSpPr>
        <a:xfrm>
          <a:off x="0" y="0"/>
          <a:ext cx="0" cy="0"/>
          <a:chOff x="0" y="0"/>
          <a:chExt cx="0" cy="0"/>
        </a:xfrm>
      </p:grpSpPr>
      <p:grpSp>
        <p:nvGrpSpPr>
          <p:cNvPr id="2" name="Group 2"/>
          <p:cNvGrpSpPr/>
          <p:nvPr/>
        </p:nvGrpSpPr>
        <p:grpSpPr>
          <a:xfrm>
            <a:off x="2828264" y="823596"/>
            <a:ext cx="13766576" cy="7849413"/>
            <a:chOff x="0" y="57150"/>
            <a:chExt cx="18355435" cy="10465882"/>
          </a:xfrm>
        </p:grpSpPr>
        <p:sp>
          <p:nvSpPr>
            <p:cNvPr id="3" name="TextBox 3"/>
            <p:cNvSpPr txBox="1"/>
            <p:nvPr/>
          </p:nvSpPr>
          <p:spPr>
            <a:xfrm>
              <a:off x="0" y="57150"/>
              <a:ext cx="18355435" cy="1162050"/>
            </a:xfrm>
            <a:prstGeom prst="rect">
              <a:avLst/>
            </a:prstGeom>
          </p:spPr>
          <p:txBody>
            <a:bodyPr lIns="0" tIns="0" rIns="0" bIns="0" rtlCol="0" anchor="t">
              <a:spAutoFit/>
            </a:bodyPr>
            <a:lstStyle/>
            <a:p>
              <a:pPr algn="ctr">
                <a:lnSpc>
                  <a:spcPts val="6600"/>
                </a:lnSpc>
              </a:pPr>
              <a:r>
                <a:rPr lang="en-US" sz="6000" spc="600">
                  <a:latin typeface="Marcellus"/>
                </a:rPr>
                <a:t>DISPROPORTIONATE IMPACT</a:t>
              </a:r>
            </a:p>
          </p:txBody>
        </p:sp>
        <p:sp>
          <p:nvSpPr>
            <p:cNvPr id="4" name="TextBox 4"/>
            <p:cNvSpPr txBox="1"/>
            <p:nvPr/>
          </p:nvSpPr>
          <p:spPr>
            <a:xfrm>
              <a:off x="0" y="2349256"/>
              <a:ext cx="18355435" cy="8173776"/>
            </a:xfrm>
            <a:prstGeom prst="rect">
              <a:avLst/>
            </a:prstGeom>
          </p:spPr>
          <p:txBody>
            <a:bodyPr lIns="0" tIns="0" rIns="0" bIns="0" rtlCol="0" anchor="t">
              <a:spAutoFit/>
            </a:bodyPr>
            <a:lstStyle/>
            <a:p>
              <a:pPr algn="ctr">
                <a:lnSpc>
                  <a:spcPct val="150000"/>
                </a:lnSpc>
              </a:pPr>
              <a:r>
                <a:rPr lang="en-US" sz="4800">
                  <a:latin typeface="Now"/>
                  <a:ea typeface="Cambria"/>
                </a:rPr>
                <a:t>"initial inequality causes the disadvantaged groups to suffer disproportionately from the adverse effects of climate change, resulting in greater subsequent inequality" (Islam &amp; Winkel, 2017)</a:t>
              </a:r>
              <a:endParaRPr lang="en-US"/>
            </a:p>
            <a:p>
              <a:pPr algn="ctr">
                <a:lnSpc>
                  <a:spcPts val="4760"/>
                </a:lnSpc>
              </a:pPr>
              <a:endParaRPr lang="en-US" sz="3400">
                <a:latin typeface="Now"/>
              </a:endParaRPr>
            </a:p>
          </p:txBody>
        </p:sp>
      </p:grpSp>
      <p:pic>
        <p:nvPicPr>
          <p:cNvPr id="5" name="Picture 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8650163">
            <a:off x="-5266141" y="-793826"/>
            <a:ext cx="9998881" cy="6617442"/>
          </a:xfrm>
          <a:prstGeom prst="rect">
            <a:avLst/>
          </a:prstGeom>
        </p:spPr>
      </p:pic>
      <p:pic>
        <p:nvPicPr>
          <p:cNvPr id="6" name="Picture 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4272272">
            <a:off x="13775025" y="7467185"/>
            <a:ext cx="5639630" cy="5639630"/>
          </a:xfrm>
          <a:prstGeom prst="rect">
            <a:avLst/>
          </a:prstGeom>
        </p:spPr>
      </p:pic>
      <p:pic>
        <p:nvPicPr>
          <p:cNvPr id="7" name="Picture 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8100000">
            <a:off x="16271998" y="5766123"/>
            <a:ext cx="3502959" cy="384556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540905" y="399943"/>
            <a:ext cx="13680643" cy="9722807"/>
            <a:chOff x="-747621" y="47625"/>
            <a:chExt cx="16860632" cy="12934992"/>
          </a:xfrm>
        </p:grpSpPr>
        <p:sp>
          <p:nvSpPr>
            <p:cNvPr id="3" name="TextBox 3"/>
            <p:cNvSpPr txBox="1"/>
            <p:nvPr/>
          </p:nvSpPr>
          <p:spPr>
            <a:xfrm>
              <a:off x="0" y="47625"/>
              <a:ext cx="16113011" cy="1006313"/>
            </a:xfrm>
            <a:prstGeom prst="rect">
              <a:avLst/>
            </a:prstGeom>
          </p:spPr>
          <p:txBody>
            <a:bodyPr lIns="0" tIns="0" rIns="0" bIns="0" rtlCol="0" anchor="t">
              <a:spAutoFit/>
            </a:bodyPr>
            <a:lstStyle/>
            <a:p>
              <a:pPr marL="0" lvl="0" indent="0" algn="ctr">
                <a:lnSpc>
                  <a:spcPts val="5764"/>
                </a:lnSpc>
                <a:spcBef>
                  <a:spcPct val="0"/>
                </a:spcBef>
              </a:pPr>
              <a:r>
                <a:rPr lang="en-US" sz="5200" spc="524">
                  <a:latin typeface="Marcellus"/>
                </a:rPr>
                <a:t>SITUATING WESTERN LIBRARIES</a:t>
              </a:r>
            </a:p>
          </p:txBody>
        </p:sp>
        <p:sp>
          <p:nvSpPr>
            <p:cNvPr id="4" name="TextBox 4"/>
            <p:cNvSpPr txBox="1"/>
            <p:nvPr/>
          </p:nvSpPr>
          <p:spPr>
            <a:xfrm>
              <a:off x="-747621" y="1327457"/>
              <a:ext cx="16860632" cy="11655160"/>
            </a:xfrm>
            <a:prstGeom prst="rect">
              <a:avLst/>
            </a:prstGeom>
          </p:spPr>
          <p:txBody>
            <a:bodyPr wrap="square" lIns="0" tIns="0" rIns="0" bIns="0" rtlCol="0" anchor="t">
              <a:spAutoFit/>
            </a:bodyPr>
            <a:lstStyle/>
            <a:p>
              <a:pPr>
                <a:lnSpc>
                  <a:spcPct val="150000"/>
                </a:lnSpc>
              </a:pPr>
              <a:r>
                <a:rPr lang="en-US" sz="5000">
                  <a:latin typeface="Now"/>
                  <a:ea typeface="Cambria"/>
                </a:rPr>
                <a:t>Western University:</a:t>
              </a:r>
            </a:p>
            <a:p>
              <a:pPr marL="571500" indent="-571500">
                <a:lnSpc>
                  <a:spcPct val="150000"/>
                </a:lnSpc>
                <a:buFont typeface="Arial"/>
                <a:buChar char="•"/>
              </a:pPr>
              <a:r>
                <a:rPr lang="en-US" sz="5000">
                  <a:latin typeface="Now"/>
                  <a:ea typeface="Cambria"/>
                </a:rPr>
                <a:t>Strategic plan</a:t>
              </a:r>
            </a:p>
            <a:p>
              <a:pPr marL="571500" indent="-571500">
                <a:lnSpc>
                  <a:spcPct val="150000"/>
                </a:lnSpc>
                <a:buFont typeface="Arial"/>
                <a:buChar char="•"/>
              </a:pPr>
              <a:r>
                <a:rPr lang="en-US" sz="5000">
                  <a:latin typeface="Now"/>
                  <a:ea typeface="Cambria"/>
                </a:rPr>
                <a:t>Paris Pledge for Action</a:t>
              </a:r>
              <a:endParaRPr lang="en-US" sz="5000">
                <a:latin typeface="Now"/>
                <a:ea typeface="Cambria"/>
                <a:cs typeface="Calibri"/>
              </a:endParaRPr>
            </a:p>
            <a:p>
              <a:pPr marL="571500" indent="-571500">
                <a:lnSpc>
                  <a:spcPct val="150000"/>
                </a:lnSpc>
                <a:buFont typeface="Arial"/>
                <a:buChar char="•"/>
              </a:pPr>
              <a:r>
                <a:rPr lang="en-US" sz="5000">
                  <a:latin typeface="Now"/>
                  <a:ea typeface="Cambria"/>
                </a:rPr>
                <a:t>Gold Stars rating</a:t>
              </a:r>
            </a:p>
            <a:p>
              <a:pPr marL="571500" indent="-571500">
                <a:lnSpc>
                  <a:spcPct val="150000"/>
                </a:lnSpc>
                <a:buFont typeface="Arial"/>
                <a:buChar char="•"/>
              </a:pPr>
              <a:r>
                <a:rPr lang="en-US" sz="5000">
                  <a:latin typeface="Now"/>
                  <a:ea typeface="Cambria"/>
                </a:rPr>
                <a:t>Ranked #1 university in Canada and #3 in the world for working towards UN SDGs</a:t>
              </a:r>
              <a:endParaRPr lang="en-US" sz="5000">
                <a:latin typeface="Now"/>
                <a:ea typeface="Cambria"/>
                <a:cs typeface="Calibri"/>
              </a:endParaRPr>
            </a:p>
            <a:p>
              <a:pPr marL="571500" indent="-571500">
                <a:lnSpc>
                  <a:spcPts val="5135"/>
                </a:lnSpc>
                <a:spcBef>
                  <a:spcPct val="0"/>
                </a:spcBef>
                <a:buFont typeface="Arial"/>
                <a:buChar char="•"/>
              </a:pPr>
              <a:endParaRPr lang="en-US" sz="5000">
                <a:solidFill>
                  <a:srgbClr val="1D7151"/>
                </a:solidFill>
                <a:latin typeface="Marcellus"/>
                <a:cs typeface="Calibri"/>
              </a:endParaRPr>
            </a:p>
          </p:txBody>
        </p:sp>
      </p:grpSp>
      <p:pic>
        <p:nvPicPr>
          <p:cNvPr id="5" name="Picture 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8100000">
            <a:off x="-722779" y="1057009"/>
            <a:ext cx="3502959" cy="3845564"/>
          </a:xfrm>
          <a:prstGeom prst="rect">
            <a:avLst/>
          </a:prstGeom>
        </p:spPr>
      </p:pic>
      <p:pic>
        <p:nvPicPr>
          <p:cNvPr id="6" name="Picture 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6855282">
            <a:off x="14124781" y="6634145"/>
            <a:ext cx="4772818" cy="5756689"/>
          </a:xfrm>
          <a:prstGeom prst="rect">
            <a:avLst/>
          </a:prstGeom>
        </p:spPr>
      </p:pic>
      <p:pic>
        <p:nvPicPr>
          <p:cNvPr id="7" name="Picture 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0460074">
            <a:off x="-1013094" y="6482693"/>
            <a:ext cx="5639630" cy="5639630"/>
          </a:xfrm>
          <a:prstGeom prst="rect">
            <a:avLst/>
          </a:prstGeom>
        </p:spPr>
      </p:pic>
      <p:sp>
        <p:nvSpPr>
          <p:cNvPr id="8" name="TextBox 7">
            <a:extLst>
              <a:ext uri="{FF2B5EF4-FFF2-40B4-BE49-F238E27FC236}">
                <a16:creationId xmlns:a16="http://schemas.microsoft.com/office/drawing/2014/main" id="{EBC4177C-BC57-F83F-213B-04FC386FFFDF}"/>
              </a:ext>
            </a:extLst>
          </p:cNvPr>
          <p:cNvSpPr txBox="1"/>
          <p:nvPr/>
        </p:nvSpPr>
        <p:spPr>
          <a:xfrm>
            <a:off x="4241320" y="8904159"/>
            <a:ext cx="10442274"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5000">
                <a:latin typeface="Now"/>
                <a:ea typeface="Cambria"/>
              </a:rPr>
              <a:t>What about Western Libraries?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913473">
            <a:off x="12347167" y="3989137"/>
            <a:ext cx="9998881" cy="6617442"/>
          </a:xfrm>
          <a:prstGeom prst="rect">
            <a:avLst/>
          </a:prstGeom>
        </p:spPr>
      </p:pic>
      <p:pic>
        <p:nvPicPr>
          <p:cNvPr id="3" name="Picture 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648466" y="5621780"/>
            <a:ext cx="4772818" cy="5756689"/>
          </a:xfrm>
          <a:prstGeom prst="rect">
            <a:avLst/>
          </a:prstGeom>
        </p:spPr>
      </p:pic>
      <p:pic>
        <p:nvPicPr>
          <p:cNvPr id="4" name="Picture 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9142980">
            <a:off x="14513483" y="1621544"/>
            <a:ext cx="3502959" cy="3845564"/>
          </a:xfrm>
          <a:prstGeom prst="rect">
            <a:avLst/>
          </a:prstGeom>
        </p:spPr>
      </p:pic>
      <p:pic>
        <p:nvPicPr>
          <p:cNvPr id="5" name="Picture 5"/>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415330" y="-1088774"/>
            <a:ext cx="7315200" cy="2407366"/>
          </a:xfrm>
          <a:prstGeom prst="rect">
            <a:avLst/>
          </a:prstGeom>
        </p:spPr>
      </p:pic>
      <p:grpSp>
        <p:nvGrpSpPr>
          <p:cNvPr id="6" name="Group 6"/>
          <p:cNvGrpSpPr/>
          <p:nvPr/>
        </p:nvGrpSpPr>
        <p:grpSpPr>
          <a:xfrm>
            <a:off x="3845072" y="1028700"/>
            <a:ext cx="10597857" cy="3545211"/>
            <a:chOff x="0" y="0"/>
            <a:chExt cx="14130476" cy="4726948"/>
          </a:xfrm>
        </p:grpSpPr>
        <p:sp>
          <p:nvSpPr>
            <p:cNvPr id="7" name="TextBox 7"/>
            <p:cNvSpPr txBox="1"/>
            <p:nvPr/>
          </p:nvSpPr>
          <p:spPr>
            <a:xfrm>
              <a:off x="0" y="57150"/>
              <a:ext cx="14130476" cy="2279650"/>
            </a:xfrm>
            <a:prstGeom prst="rect">
              <a:avLst/>
            </a:prstGeom>
          </p:spPr>
          <p:txBody>
            <a:bodyPr lIns="0" tIns="0" rIns="0" bIns="0" rtlCol="0" anchor="t">
              <a:spAutoFit/>
            </a:bodyPr>
            <a:lstStyle/>
            <a:p>
              <a:pPr marL="0" lvl="0" indent="0" algn="ctr">
                <a:lnSpc>
                  <a:spcPts val="6600"/>
                </a:lnSpc>
                <a:spcBef>
                  <a:spcPct val="0"/>
                </a:spcBef>
              </a:pPr>
              <a:r>
                <a:rPr lang="en-US" sz="6000" spc="600">
                  <a:solidFill>
                    <a:srgbClr val="000000"/>
                  </a:solidFill>
                  <a:latin typeface="Marcellus"/>
                </a:rPr>
                <a:t>SITUATING THE PUBLISHING INDUSTRY</a:t>
              </a:r>
            </a:p>
          </p:txBody>
        </p:sp>
        <p:sp>
          <p:nvSpPr>
            <p:cNvPr id="8" name="TextBox 8"/>
            <p:cNvSpPr txBox="1"/>
            <p:nvPr/>
          </p:nvSpPr>
          <p:spPr>
            <a:xfrm>
              <a:off x="0" y="3792863"/>
              <a:ext cx="14130476" cy="934085"/>
            </a:xfrm>
            <a:prstGeom prst="rect">
              <a:avLst/>
            </a:prstGeom>
          </p:spPr>
          <p:txBody>
            <a:bodyPr lIns="0" tIns="0" rIns="0" bIns="0" rtlCol="0" anchor="t">
              <a:spAutoFit/>
            </a:bodyPr>
            <a:lstStyle/>
            <a:p>
              <a:pPr algn="ctr">
                <a:lnSpc>
                  <a:spcPts val="5880"/>
                </a:lnSpc>
                <a:spcBef>
                  <a:spcPct val="0"/>
                </a:spcBef>
              </a:pPr>
              <a:endParaRPr/>
            </a:p>
          </p:txBody>
        </p:sp>
      </p:grpSp>
      <p:sp>
        <p:nvSpPr>
          <p:cNvPr id="9" name="TextBox 9"/>
          <p:cNvSpPr txBox="1"/>
          <p:nvPr/>
        </p:nvSpPr>
        <p:spPr>
          <a:xfrm>
            <a:off x="3015802" y="3461265"/>
            <a:ext cx="11325615" cy="5769977"/>
          </a:xfrm>
          <a:prstGeom prst="rect">
            <a:avLst/>
          </a:prstGeom>
        </p:spPr>
        <p:txBody>
          <a:bodyPr wrap="square" lIns="0" tIns="0" rIns="0" bIns="0" rtlCol="0" anchor="t">
            <a:spAutoFit/>
          </a:bodyPr>
          <a:lstStyle/>
          <a:p>
            <a:pPr>
              <a:lnSpc>
                <a:spcPts val="5599"/>
              </a:lnSpc>
            </a:pPr>
            <a:r>
              <a:rPr lang="en-US" sz="5400">
                <a:solidFill>
                  <a:srgbClr val="000000"/>
                </a:solidFill>
                <a:latin typeface="Now"/>
                <a:ea typeface="Cambria"/>
              </a:rPr>
              <a:t>Paper</a:t>
            </a:r>
          </a:p>
          <a:p>
            <a:pPr marL="1028700" lvl="1" indent="-571500">
              <a:lnSpc>
                <a:spcPts val="5599"/>
              </a:lnSpc>
              <a:buFont typeface="Arial"/>
              <a:buChar char="•"/>
            </a:pPr>
            <a:r>
              <a:rPr lang="en-US" sz="5400">
                <a:solidFill>
                  <a:srgbClr val="000000"/>
                </a:solidFill>
                <a:latin typeface="Now"/>
                <a:ea typeface="Cambria"/>
              </a:rPr>
              <a:t>1-2% of industry carbon emissions</a:t>
            </a:r>
          </a:p>
          <a:p>
            <a:pPr marL="1028700" lvl="1" indent="-571500">
              <a:lnSpc>
                <a:spcPts val="5599"/>
              </a:lnSpc>
              <a:buFont typeface="Arial"/>
              <a:buChar char="•"/>
            </a:pPr>
            <a:r>
              <a:rPr lang="en-US" sz="5400">
                <a:solidFill>
                  <a:srgbClr val="000000"/>
                </a:solidFill>
                <a:latin typeface="Now"/>
                <a:ea typeface="Cambria"/>
              </a:rPr>
              <a:t>Biggest user of virgin wood</a:t>
            </a:r>
          </a:p>
          <a:p>
            <a:pPr marL="1028700" lvl="1" indent="-571500">
              <a:lnSpc>
                <a:spcPts val="5599"/>
              </a:lnSpc>
              <a:buFont typeface="Arial"/>
              <a:buChar char="•"/>
            </a:pPr>
            <a:endParaRPr lang="en-US" sz="5400">
              <a:solidFill>
                <a:srgbClr val="000000"/>
              </a:solidFill>
              <a:latin typeface="Now"/>
              <a:ea typeface="Cambria"/>
            </a:endParaRPr>
          </a:p>
          <a:p>
            <a:pPr>
              <a:lnSpc>
                <a:spcPts val="5599"/>
              </a:lnSpc>
            </a:pPr>
            <a:r>
              <a:rPr lang="en-US" sz="5400">
                <a:solidFill>
                  <a:srgbClr val="000000"/>
                </a:solidFill>
                <a:latin typeface="Now"/>
                <a:ea typeface="+mn-lt"/>
                <a:cs typeface="+mn-lt"/>
              </a:rPr>
              <a:t>Digital</a:t>
            </a:r>
            <a:endParaRPr lang="en-US" sz="5400">
              <a:latin typeface="Now"/>
              <a:ea typeface="+mn-lt"/>
              <a:cs typeface="+mn-lt"/>
            </a:endParaRPr>
          </a:p>
          <a:p>
            <a:pPr marL="1028700" lvl="1" indent="-571500">
              <a:lnSpc>
                <a:spcPts val="5599"/>
              </a:lnSpc>
              <a:buFont typeface="Arial,Sans-Serif"/>
              <a:buChar char="•"/>
            </a:pPr>
            <a:r>
              <a:rPr lang="en-US" sz="5400">
                <a:solidFill>
                  <a:srgbClr val="000000"/>
                </a:solidFill>
                <a:latin typeface="Now"/>
                <a:ea typeface="+mn-lt"/>
                <a:cs typeface="+mn-lt"/>
              </a:rPr>
              <a:t>Data centers</a:t>
            </a:r>
            <a:endParaRPr lang="en-US" sz="5400">
              <a:latin typeface="Now"/>
              <a:ea typeface="+mn-lt"/>
              <a:cs typeface="+mn-lt"/>
            </a:endParaRPr>
          </a:p>
          <a:p>
            <a:pPr marL="1028700" lvl="1" indent="-571500">
              <a:lnSpc>
                <a:spcPts val="5599"/>
              </a:lnSpc>
              <a:buFont typeface="Arial,Sans-Serif"/>
              <a:buChar char="•"/>
            </a:pPr>
            <a:r>
              <a:rPr lang="en-US" sz="5400">
                <a:solidFill>
                  <a:srgbClr val="000000"/>
                </a:solidFill>
                <a:latin typeface="Now"/>
                <a:ea typeface="+mn-lt"/>
                <a:cs typeface="+mn-lt"/>
              </a:rPr>
              <a:t>End user</a:t>
            </a:r>
            <a:endParaRPr lang="en-US" sz="5400">
              <a:latin typeface="Now"/>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33257" y="2719547"/>
            <a:ext cx="7067156" cy="7694831"/>
          </a:xfrm>
          <a:prstGeom prst="rect">
            <a:avLst/>
          </a:prstGeom>
        </p:spPr>
      </p:pic>
      <p:pic>
        <p:nvPicPr>
          <p:cNvPr id="3" name="Picture 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905114" y="2719547"/>
            <a:ext cx="6913357" cy="7527372"/>
          </a:xfrm>
          <a:prstGeom prst="rect">
            <a:avLst/>
          </a:prstGeom>
        </p:spPr>
      </p:pic>
      <p:pic>
        <p:nvPicPr>
          <p:cNvPr id="4" name="Picture 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flipH="1">
            <a:off x="6333899" y="1957253"/>
            <a:ext cx="6705493" cy="7301047"/>
          </a:xfrm>
          <a:prstGeom prst="rect">
            <a:avLst/>
          </a:prstGeom>
        </p:spPr>
      </p:pic>
      <p:sp>
        <p:nvSpPr>
          <p:cNvPr id="5" name="TextBox 5"/>
          <p:cNvSpPr txBox="1"/>
          <p:nvPr/>
        </p:nvSpPr>
        <p:spPr>
          <a:xfrm>
            <a:off x="1028700" y="1088231"/>
            <a:ext cx="16230600" cy="857250"/>
          </a:xfrm>
          <a:prstGeom prst="rect">
            <a:avLst/>
          </a:prstGeom>
        </p:spPr>
        <p:txBody>
          <a:bodyPr lIns="0" tIns="0" rIns="0" bIns="0" rtlCol="0" anchor="t">
            <a:spAutoFit/>
          </a:bodyPr>
          <a:lstStyle/>
          <a:p>
            <a:pPr marL="0" lvl="0" indent="0" algn="ctr">
              <a:lnSpc>
                <a:spcPts val="6600"/>
              </a:lnSpc>
              <a:spcBef>
                <a:spcPct val="0"/>
              </a:spcBef>
            </a:pPr>
            <a:r>
              <a:rPr lang="en-US" sz="6000" spc="600">
                <a:solidFill>
                  <a:srgbClr val="000000"/>
                </a:solidFill>
                <a:latin typeface="Now"/>
              </a:rPr>
              <a:t>WESTERN STATISTICS</a:t>
            </a:r>
          </a:p>
        </p:txBody>
      </p:sp>
      <p:sp>
        <p:nvSpPr>
          <p:cNvPr id="6" name="TextBox 5">
            <a:extLst>
              <a:ext uri="{FF2B5EF4-FFF2-40B4-BE49-F238E27FC236}">
                <a16:creationId xmlns:a16="http://schemas.microsoft.com/office/drawing/2014/main" id="{FA36C033-DC80-94D7-38BA-D0B6EA3CCB6B}"/>
              </a:ext>
            </a:extLst>
          </p:cNvPr>
          <p:cNvSpPr txBox="1"/>
          <p:nvPr/>
        </p:nvSpPr>
        <p:spPr>
          <a:xfrm>
            <a:off x="1435897" y="4317220"/>
            <a:ext cx="4139174" cy="40626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9600">
                <a:latin typeface="Now"/>
                <a:cs typeface="Calibri"/>
              </a:rPr>
              <a:t>50%</a:t>
            </a:r>
            <a:r>
              <a:rPr lang="en-GB" sz="5400">
                <a:latin typeface="Now"/>
                <a:cs typeface="Calibri"/>
              </a:rPr>
              <a:t> </a:t>
            </a:r>
            <a:endParaRPr lang="en-US">
              <a:latin typeface="Now"/>
              <a:cs typeface="Calibri"/>
            </a:endParaRPr>
          </a:p>
          <a:p>
            <a:pPr algn="ctr"/>
            <a:r>
              <a:rPr lang="en-GB" sz="5400">
                <a:latin typeface="Now"/>
                <a:cs typeface="Calibri"/>
              </a:rPr>
              <a:t>of print material has 0 loans</a:t>
            </a:r>
            <a:endParaRPr lang="en-US">
              <a:latin typeface="Now"/>
              <a:cs typeface="Calibri"/>
            </a:endParaRPr>
          </a:p>
        </p:txBody>
      </p:sp>
      <p:sp>
        <p:nvSpPr>
          <p:cNvPr id="7" name="TextBox 6">
            <a:extLst>
              <a:ext uri="{FF2B5EF4-FFF2-40B4-BE49-F238E27FC236}">
                <a16:creationId xmlns:a16="http://schemas.microsoft.com/office/drawing/2014/main" id="{5EB5E264-CED6-6D53-2A2F-E736F96ADF81}"/>
              </a:ext>
            </a:extLst>
          </p:cNvPr>
          <p:cNvSpPr txBox="1"/>
          <p:nvPr/>
        </p:nvSpPr>
        <p:spPr>
          <a:xfrm>
            <a:off x="6863176" y="4074256"/>
            <a:ext cx="4727273" cy="32316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9600">
                <a:latin typeface="Now"/>
                <a:cs typeface="Calibri"/>
              </a:rPr>
              <a:t>186,354</a:t>
            </a:r>
            <a:endParaRPr lang="en-US">
              <a:latin typeface="Now"/>
            </a:endParaRPr>
          </a:p>
          <a:p>
            <a:pPr algn="ctr"/>
            <a:r>
              <a:rPr lang="en-GB" sz="5400">
                <a:latin typeface="Now"/>
                <a:cs typeface="Calibri"/>
              </a:rPr>
              <a:t>Print books purchased</a:t>
            </a:r>
          </a:p>
        </p:txBody>
      </p:sp>
      <p:sp>
        <p:nvSpPr>
          <p:cNvPr id="8" name="TextBox 7">
            <a:extLst>
              <a:ext uri="{FF2B5EF4-FFF2-40B4-BE49-F238E27FC236}">
                <a16:creationId xmlns:a16="http://schemas.microsoft.com/office/drawing/2014/main" id="{D7E9E4A5-3616-0CA0-4F1F-F6180A9F8DD5}"/>
              </a:ext>
            </a:extLst>
          </p:cNvPr>
          <p:cNvSpPr txBox="1"/>
          <p:nvPr/>
        </p:nvSpPr>
        <p:spPr>
          <a:xfrm>
            <a:off x="12267626" y="4994694"/>
            <a:ext cx="5331121" cy="32316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9600">
                <a:latin typeface="Now"/>
                <a:ea typeface="+mn-lt"/>
                <a:cs typeface="+mn-lt"/>
              </a:rPr>
              <a:t>40 cars</a:t>
            </a:r>
            <a:r>
              <a:rPr lang="en-US" sz="5400">
                <a:latin typeface="Now"/>
                <a:ea typeface="+mn-lt"/>
                <a:cs typeface="+mn-lt"/>
              </a:rPr>
              <a:t> </a:t>
            </a:r>
          </a:p>
          <a:p>
            <a:pPr algn="ctr"/>
            <a:r>
              <a:rPr lang="en-US" sz="5400">
                <a:latin typeface="Now"/>
                <a:ea typeface="+mn-lt"/>
                <a:cs typeface="+mn-lt"/>
              </a:rPr>
              <a:t>driven for 1 year</a:t>
            </a:r>
            <a:endParaRPr lang="en-US" sz="5400">
              <a:latin typeface="Now"/>
              <a:cs typeface="Calibri"/>
            </a:endParaRPr>
          </a:p>
        </p:txBody>
      </p:sp>
      <p:sp>
        <p:nvSpPr>
          <p:cNvPr id="9" name="TextBox 8">
            <a:extLst>
              <a:ext uri="{FF2B5EF4-FFF2-40B4-BE49-F238E27FC236}">
                <a16:creationId xmlns:a16="http://schemas.microsoft.com/office/drawing/2014/main" id="{EA365333-CD04-C2AC-B6F5-0A17D59DFDBE}"/>
              </a:ext>
            </a:extLst>
          </p:cNvPr>
          <p:cNvSpPr txBox="1"/>
          <p:nvPr/>
        </p:nvSpPr>
        <p:spPr>
          <a:xfrm>
            <a:off x="5031908" y="9512628"/>
            <a:ext cx="838316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latin typeface="Now"/>
              </a:rPr>
              <a:t>Data collected between 2011-2019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8" descr="Table&#10;&#10;Description automatically generated">
            <a:extLst>
              <a:ext uri="{FF2B5EF4-FFF2-40B4-BE49-F238E27FC236}">
                <a16:creationId xmlns:a16="http://schemas.microsoft.com/office/drawing/2014/main" id="{2EF17A2F-7EAF-E5FF-553F-CF82A03D962C}"/>
              </a:ext>
            </a:extLst>
          </p:cNvPr>
          <p:cNvPicPr>
            <a:picLocks noChangeAspect="1"/>
          </p:cNvPicPr>
          <p:nvPr/>
        </p:nvPicPr>
        <p:blipFill>
          <a:blip r:embed="rId3"/>
          <a:stretch>
            <a:fillRect/>
          </a:stretch>
        </p:blipFill>
        <p:spPr>
          <a:xfrm>
            <a:off x="5958701" y="53468"/>
            <a:ext cx="8593391" cy="10170699"/>
          </a:xfrm>
          <a:prstGeom prst="rect">
            <a:avLst/>
          </a:prstGeom>
        </p:spPr>
      </p:pic>
      <p:sp>
        <p:nvSpPr>
          <p:cNvPr id="2" name="TextBox 2"/>
          <p:cNvSpPr txBox="1"/>
          <p:nvPr/>
        </p:nvSpPr>
        <p:spPr>
          <a:xfrm>
            <a:off x="94025" y="6472526"/>
            <a:ext cx="6047381" cy="1662972"/>
          </a:xfrm>
          <a:prstGeom prst="rect">
            <a:avLst/>
          </a:prstGeom>
        </p:spPr>
        <p:txBody>
          <a:bodyPr lIns="0" tIns="0" rIns="0" bIns="0" rtlCol="0" anchor="t">
            <a:spAutoFit/>
          </a:bodyPr>
          <a:lstStyle/>
          <a:p>
            <a:pPr algn="ctr">
              <a:lnSpc>
                <a:spcPts val="6697"/>
              </a:lnSpc>
            </a:pPr>
            <a:r>
              <a:rPr lang="en-US" sz="4750" spc="2540">
                <a:solidFill>
                  <a:srgbClr val="000000"/>
                </a:solidFill>
                <a:latin typeface="Marcellus"/>
              </a:rPr>
              <a:t>THE RUBRIC</a:t>
            </a:r>
          </a:p>
        </p:txBody>
      </p:sp>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913473">
            <a:off x="12347167" y="3989137"/>
            <a:ext cx="9998881" cy="6617442"/>
          </a:xfrm>
          <a:prstGeom prst="rect">
            <a:avLst/>
          </a:prstGeom>
        </p:spPr>
      </p:pic>
      <p:pic>
        <p:nvPicPr>
          <p:cNvPr id="4" name="Picture 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7773756">
            <a:off x="14849" y="-2397107"/>
            <a:ext cx="5639630" cy="5639630"/>
          </a:xfrm>
          <a:prstGeom prst="rect">
            <a:avLst/>
          </a:prstGeom>
        </p:spPr>
      </p:pic>
      <p:pic>
        <p:nvPicPr>
          <p:cNvPr id="5" name="Picture 5"/>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669358" y="516038"/>
            <a:ext cx="4772818" cy="5756689"/>
          </a:xfrm>
          <a:prstGeom prst="rect">
            <a:avLst/>
          </a:prstGeom>
        </p:spPr>
      </p:pic>
      <p:pic>
        <p:nvPicPr>
          <p:cNvPr id="6" name="Picture 6"/>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9142980">
            <a:off x="14093271" y="2469803"/>
            <a:ext cx="3502959" cy="384556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01621" y="421509"/>
            <a:ext cx="12084758" cy="2495910"/>
            <a:chOff x="0" y="47625"/>
            <a:chExt cx="16113011" cy="3327881"/>
          </a:xfrm>
        </p:grpSpPr>
        <p:sp>
          <p:nvSpPr>
            <p:cNvPr id="3" name="TextBox 3"/>
            <p:cNvSpPr txBox="1"/>
            <p:nvPr/>
          </p:nvSpPr>
          <p:spPr>
            <a:xfrm>
              <a:off x="0" y="47625"/>
              <a:ext cx="16113011" cy="1006313"/>
            </a:xfrm>
            <a:prstGeom prst="rect">
              <a:avLst/>
            </a:prstGeom>
          </p:spPr>
          <p:txBody>
            <a:bodyPr lIns="0" tIns="0" rIns="0" bIns="0" rtlCol="0" anchor="t">
              <a:spAutoFit/>
            </a:bodyPr>
            <a:lstStyle/>
            <a:p>
              <a:pPr marL="0" lvl="0" indent="0" algn="ctr">
                <a:lnSpc>
                  <a:spcPts val="5764"/>
                </a:lnSpc>
                <a:spcBef>
                  <a:spcPct val="0"/>
                </a:spcBef>
              </a:pPr>
              <a:endParaRPr lang="en-US" sz="5200" spc="524">
                <a:latin typeface="Now"/>
              </a:endParaRPr>
            </a:p>
          </p:txBody>
        </p:sp>
        <p:sp>
          <p:nvSpPr>
            <p:cNvPr id="4" name="TextBox 4"/>
            <p:cNvSpPr txBox="1"/>
            <p:nvPr/>
          </p:nvSpPr>
          <p:spPr>
            <a:xfrm>
              <a:off x="0" y="953645"/>
              <a:ext cx="16113011" cy="2421861"/>
            </a:xfrm>
            <a:prstGeom prst="rect">
              <a:avLst/>
            </a:prstGeom>
          </p:spPr>
          <p:txBody>
            <a:bodyPr lIns="0" tIns="0" rIns="0" bIns="0" rtlCol="0" anchor="t">
              <a:spAutoFit/>
            </a:bodyPr>
            <a:lstStyle/>
            <a:p>
              <a:pPr>
                <a:lnSpc>
                  <a:spcPct val="150000"/>
                </a:lnSpc>
              </a:pPr>
              <a:endParaRPr lang="en-US" sz="5000">
                <a:latin typeface="Cambria"/>
                <a:ea typeface="Cambria"/>
                <a:cs typeface="Calibri"/>
              </a:endParaRPr>
            </a:p>
            <a:p>
              <a:pPr marL="571500" indent="-571500">
                <a:lnSpc>
                  <a:spcPts val="5135"/>
                </a:lnSpc>
                <a:spcBef>
                  <a:spcPct val="0"/>
                </a:spcBef>
                <a:buFont typeface="Arial"/>
                <a:buChar char="•"/>
              </a:pPr>
              <a:endParaRPr lang="en-US" sz="5000">
                <a:solidFill>
                  <a:srgbClr val="1D7151"/>
                </a:solidFill>
                <a:latin typeface="Marcellus"/>
                <a:cs typeface="Calibri"/>
              </a:endParaRPr>
            </a:p>
          </p:txBody>
        </p:sp>
      </p:grpSp>
      <p:pic>
        <p:nvPicPr>
          <p:cNvPr id="5" name="Picture 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8100000">
            <a:off x="-722779" y="1057009"/>
            <a:ext cx="3502959" cy="3845564"/>
          </a:xfrm>
          <a:prstGeom prst="rect">
            <a:avLst/>
          </a:prstGeom>
        </p:spPr>
      </p:pic>
      <p:pic>
        <p:nvPicPr>
          <p:cNvPr id="6" name="Picture 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6855282">
            <a:off x="14124781" y="6634145"/>
            <a:ext cx="4772818" cy="5756689"/>
          </a:xfrm>
          <a:prstGeom prst="rect">
            <a:avLst/>
          </a:prstGeom>
        </p:spPr>
      </p:pic>
      <p:pic>
        <p:nvPicPr>
          <p:cNvPr id="7" name="Picture 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0460074">
            <a:off x="-1013094" y="6482693"/>
            <a:ext cx="5639630" cy="5639630"/>
          </a:xfrm>
          <a:prstGeom prst="rect">
            <a:avLst/>
          </a:prstGeom>
        </p:spPr>
      </p:pic>
      <p:sp>
        <p:nvSpPr>
          <p:cNvPr id="11" name="TextBox 10">
            <a:extLst>
              <a:ext uri="{FF2B5EF4-FFF2-40B4-BE49-F238E27FC236}">
                <a16:creationId xmlns:a16="http://schemas.microsoft.com/office/drawing/2014/main" id="{3C7BB571-8693-3B3A-A2DC-A6A06C303FA6}"/>
              </a:ext>
            </a:extLst>
          </p:cNvPr>
          <p:cNvSpPr txBox="1"/>
          <p:nvPr/>
        </p:nvSpPr>
        <p:spPr>
          <a:xfrm>
            <a:off x="3548928" y="306658"/>
            <a:ext cx="11179097"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600">
                <a:latin typeface="Marcellus"/>
                <a:cs typeface="Calibri"/>
              </a:rPr>
              <a:t>The Rubric</a:t>
            </a:r>
            <a:endParaRPr lang="en-US">
              <a:latin typeface="Marcellus"/>
              <a:cs typeface="Calibri"/>
            </a:endParaRPr>
          </a:p>
        </p:txBody>
      </p:sp>
      <p:sp>
        <p:nvSpPr>
          <p:cNvPr id="13" name="TextBox 12">
            <a:extLst>
              <a:ext uri="{FF2B5EF4-FFF2-40B4-BE49-F238E27FC236}">
                <a16:creationId xmlns:a16="http://schemas.microsoft.com/office/drawing/2014/main" id="{AE892E26-042E-587F-C1C8-BA71F1EEBBB4}"/>
              </a:ext>
            </a:extLst>
          </p:cNvPr>
          <p:cNvSpPr txBox="1"/>
          <p:nvPr/>
        </p:nvSpPr>
        <p:spPr>
          <a:xfrm>
            <a:off x="3844014" y="2215516"/>
            <a:ext cx="9952463" cy="30777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914400" indent="-914400">
              <a:buAutoNum type="arabicPeriod"/>
            </a:pPr>
            <a:r>
              <a:rPr lang="en-US" sz="5400" b="1">
                <a:latin typeface="Now"/>
                <a:ea typeface="+mn-lt"/>
                <a:cs typeface="+mn-lt"/>
              </a:rPr>
              <a:t>Availability of Info</a:t>
            </a:r>
          </a:p>
          <a:p>
            <a:pPr marL="914400" indent="-914400">
              <a:buFont typeface="Arial"/>
              <a:buChar char="•"/>
            </a:pPr>
            <a:r>
              <a:rPr lang="en-US" sz="5400">
                <a:latin typeface="Now"/>
                <a:cs typeface="Calibri"/>
              </a:rPr>
              <a:t>Sustainability Roles</a:t>
            </a:r>
          </a:p>
          <a:p>
            <a:pPr marL="914400" indent="-914400">
              <a:buFont typeface="Arial"/>
              <a:buChar char="•"/>
            </a:pPr>
            <a:r>
              <a:rPr lang="en-US" sz="5400">
                <a:latin typeface="Now"/>
                <a:cs typeface="Calibri"/>
              </a:rPr>
              <a:t>Dedicated Webpage</a:t>
            </a:r>
          </a:p>
          <a:p>
            <a:pPr marL="742950" lvl="1" indent="-285750">
              <a:buFont typeface="Arial"/>
              <a:buChar char="•"/>
            </a:pPr>
            <a:endParaRPr lang="en-US" sz="3200">
              <a:latin typeface="Now"/>
              <a:cs typeface="Calibri"/>
            </a:endParaRPr>
          </a:p>
        </p:txBody>
      </p:sp>
    </p:spTree>
    <p:extLst>
      <p:ext uri="{BB962C8B-B14F-4D97-AF65-F5344CB8AC3E}">
        <p14:creationId xmlns:p14="http://schemas.microsoft.com/office/powerpoint/2010/main" val="26675383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01621" y="421509"/>
            <a:ext cx="12084758" cy="2495910"/>
            <a:chOff x="0" y="47625"/>
            <a:chExt cx="16113011" cy="3327881"/>
          </a:xfrm>
        </p:grpSpPr>
        <p:sp>
          <p:nvSpPr>
            <p:cNvPr id="3" name="TextBox 3"/>
            <p:cNvSpPr txBox="1"/>
            <p:nvPr/>
          </p:nvSpPr>
          <p:spPr>
            <a:xfrm>
              <a:off x="0" y="47625"/>
              <a:ext cx="16113011" cy="1006313"/>
            </a:xfrm>
            <a:prstGeom prst="rect">
              <a:avLst/>
            </a:prstGeom>
          </p:spPr>
          <p:txBody>
            <a:bodyPr lIns="0" tIns="0" rIns="0" bIns="0" rtlCol="0" anchor="t">
              <a:spAutoFit/>
            </a:bodyPr>
            <a:lstStyle/>
            <a:p>
              <a:pPr marL="0" lvl="0" indent="0" algn="ctr">
                <a:lnSpc>
                  <a:spcPts val="5764"/>
                </a:lnSpc>
                <a:spcBef>
                  <a:spcPct val="0"/>
                </a:spcBef>
              </a:pPr>
              <a:endParaRPr lang="en-US" sz="5200" spc="524">
                <a:latin typeface="Now"/>
              </a:endParaRPr>
            </a:p>
          </p:txBody>
        </p:sp>
        <p:sp>
          <p:nvSpPr>
            <p:cNvPr id="4" name="TextBox 4"/>
            <p:cNvSpPr txBox="1"/>
            <p:nvPr/>
          </p:nvSpPr>
          <p:spPr>
            <a:xfrm>
              <a:off x="0" y="953645"/>
              <a:ext cx="16113011" cy="2421861"/>
            </a:xfrm>
            <a:prstGeom prst="rect">
              <a:avLst/>
            </a:prstGeom>
          </p:spPr>
          <p:txBody>
            <a:bodyPr lIns="0" tIns="0" rIns="0" bIns="0" rtlCol="0" anchor="t">
              <a:spAutoFit/>
            </a:bodyPr>
            <a:lstStyle/>
            <a:p>
              <a:pPr>
                <a:lnSpc>
                  <a:spcPct val="150000"/>
                </a:lnSpc>
              </a:pPr>
              <a:endParaRPr lang="en-US" sz="5000">
                <a:latin typeface="Cambria"/>
                <a:ea typeface="Cambria"/>
                <a:cs typeface="Calibri"/>
              </a:endParaRPr>
            </a:p>
            <a:p>
              <a:pPr marL="571500" indent="-571500">
                <a:lnSpc>
                  <a:spcPts val="5135"/>
                </a:lnSpc>
                <a:spcBef>
                  <a:spcPct val="0"/>
                </a:spcBef>
                <a:buFont typeface="Arial"/>
                <a:buChar char="•"/>
              </a:pPr>
              <a:endParaRPr lang="en-US" sz="5000">
                <a:solidFill>
                  <a:srgbClr val="1D7151"/>
                </a:solidFill>
                <a:latin typeface="Marcellus"/>
                <a:cs typeface="Calibri"/>
              </a:endParaRPr>
            </a:p>
          </p:txBody>
        </p:sp>
      </p:grpSp>
      <p:pic>
        <p:nvPicPr>
          <p:cNvPr id="5" name="Picture 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8100000">
            <a:off x="-722779" y="1057009"/>
            <a:ext cx="3502959" cy="3845564"/>
          </a:xfrm>
          <a:prstGeom prst="rect">
            <a:avLst/>
          </a:prstGeom>
        </p:spPr>
      </p:pic>
      <p:pic>
        <p:nvPicPr>
          <p:cNvPr id="6" name="Picture 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6855282">
            <a:off x="14124781" y="6634145"/>
            <a:ext cx="4772818" cy="5756689"/>
          </a:xfrm>
          <a:prstGeom prst="rect">
            <a:avLst/>
          </a:prstGeom>
        </p:spPr>
      </p:pic>
      <p:pic>
        <p:nvPicPr>
          <p:cNvPr id="7" name="Picture 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0460074">
            <a:off x="-1013094" y="6482693"/>
            <a:ext cx="5639630" cy="5639630"/>
          </a:xfrm>
          <a:prstGeom prst="rect">
            <a:avLst/>
          </a:prstGeom>
        </p:spPr>
      </p:pic>
      <p:sp>
        <p:nvSpPr>
          <p:cNvPr id="11" name="TextBox 10">
            <a:extLst>
              <a:ext uri="{FF2B5EF4-FFF2-40B4-BE49-F238E27FC236}">
                <a16:creationId xmlns:a16="http://schemas.microsoft.com/office/drawing/2014/main" id="{3C7BB571-8693-3B3A-A2DC-A6A06C303FA6}"/>
              </a:ext>
            </a:extLst>
          </p:cNvPr>
          <p:cNvSpPr txBox="1"/>
          <p:nvPr/>
        </p:nvSpPr>
        <p:spPr>
          <a:xfrm>
            <a:off x="3548928" y="285092"/>
            <a:ext cx="11179097"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600">
                <a:latin typeface="Marcellus"/>
                <a:cs typeface="Calibri"/>
              </a:rPr>
              <a:t>The Rubric</a:t>
            </a:r>
            <a:endParaRPr lang="en-US">
              <a:latin typeface="Marcellus"/>
              <a:cs typeface="Calibri"/>
            </a:endParaRPr>
          </a:p>
        </p:txBody>
      </p:sp>
      <p:sp>
        <p:nvSpPr>
          <p:cNvPr id="13" name="TextBox 12">
            <a:extLst>
              <a:ext uri="{FF2B5EF4-FFF2-40B4-BE49-F238E27FC236}">
                <a16:creationId xmlns:a16="http://schemas.microsoft.com/office/drawing/2014/main" id="{AE892E26-042E-587F-C1C8-BA71F1EEBBB4}"/>
              </a:ext>
            </a:extLst>
          </p:cNvPr>
          <p:cNvSpPr txBox="1"/>
          <p:nvPr/>
        </p:nvSpPr>
        <p:spPr>
          <a:xfrm>
            <a:off x="3844014" y="2215516"/>
            <a:ext cx="9952463" cy="64017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400" b="1">
                <a:latin typeface="Now"/>
                <a:ea typeface="+mn-lt"/>
                <a:cs typeface="+mn-lt"/>
              </a:rPr>
              <a:t>2.  Materials</a:t>
            </a:r>
          </a:p>
          <a:p>
            <a:pPr marL="914400" indent="-914400">
              <a:buFont typeface="Arial"/>
              <a:buChar char="•"/>
            </a:pPr>
            <a:r>
              <a:rPr lang="en-US" sz="5400">
                <a:latin typeface="Now"/>
                <a:cs typeface="Calibri"/>
              </a:rPr>
              <a:t>Editions</a:t>
            </a:r>
          </a:p>
          <a:p>
            <a:pPr marL="914400" indent="-914400">
              <a:buFont typeface="Arial"/>
              <a:buChar char="•"/>
            </a:pPr>
            <a:r>
              <a:rPr lang="en-US" sz="5400">
                <a:latin typeface="Now"/>
                <a:cs typeface="Calibri"/>
              </a:rPr>
              <a:t>Supporting OER &amp; OA</a:t>
            </a:r>
          </a:p>
          <a:p>
            <a:pPr marL="914400" indent="-914400">
              <a:buFont typeface="Arial"/>
              <a:buChar char="•"/>
            </a:pPr>
            <a:r>
              <a:rPr lang="en-US" sz="5400">
                <a:latin typeface="Now"/>
                <a:cs typeface="Calibri"/>
              </a:rPr>
              <a:t>Servers/Data</a:t>
            </a:r>
          </a:p>
          <a:p>
            <a:pPr marL="914400" indent="-914400">
              <a:buFont typeface="Arial"/>
              <a:buChar char="•"/>
            </a:pPr>
            <a:r>
              <a:rPr lang="en-US" sz="5400">
                <a:latin typeface="Now"/>
                <a:cs typeface="Calibri"/>
              </a:rPr>
              <a:t>Ink/Glue</a:t>
            </a:r>
          </a:p>
          <a:p>
            <a:pPr marL="914400" indent="-914400">
              <a:buFont typeface="Arial"/>
              <a:buChar char="•"/>
            </a:pPr>
            <a:r>
              <a:rPr lang="en-US" sz="5400">
                <a:latin typeface="Now"/>
                <a:cs typeface="Calibri"/>
              </a:rPr>
              <a:t>Paper</a:t>
            </a:r>
          </a:p>
          <a:p>
            <a:pPr marL="914400" indent="-914400">
              <a:buFont typeface="Arial"/>
              <a:buChar char="•"/>
            </a:pPr>
            <a:r>
              <a:rPr lang="en-US" sz="5400">
                <a:latin typeface="Now"/>
                <a:cs typeface="Calibri"/>
              </a:rPr>
              <a:t>Landfill &amp; e-Waste</a:t>
            </a:r>
          </a:p>
          <a:p>
            <a:pPr marL="742950" lvl="1" indent="-285750">
              <a:buFont typeface="Arial"/>
              <a:buChar char="•"/>
            </a:pPr>
            <a:endParaRPr lang="en-US" sz="3200">
              <a:latin typeface="Now"/>
              <a:cs typeface="Calibri"/>
            </a:endParaRPr>
          </a:p>
        </p:txBody>
      </p:sp>
    </p:spTree>
    <p:extLst>
      <p:ext uri="{BB962C8B-B14F-4D97-AF65-F5344CB8AC3E}">
        <p14:creationId xmlns:p14="http://schemas.microsoft.com/office/powerpoint/2010/main" val="3532910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01621" y="421509"/>
            <a:ext cx="12084758" cy="2495910"/>
            <a:chOff x="0" y="47625"/>
            <a:chExt cx="16113011" cy="3327881"/>
          </a:xfrm>
        </p:grpSpPr>
        <p:sp>
          <p:nvSpPr>
            <p:cNvPr id="3" name="TextBox 3"/>
            <p:cNvSpPr txBox="1"/>
            <p:nvPr/>
          </p:nvSpPr>
          <p:spPr>
            <a:xfrm>
              <a:off x="0" y="47625"/>
              <a:ext cx="16113011" cy="1006313"/>
            </a:xfrm>
            <a:prstGeom prst="rect">
              <a:avLst/>
            </a:prstGeom>
          </p:spPr>
          <p:txBody>
            <a:bodyPr lIns="0" tIns="0" rIns="0" bIns="0" rtlCol="0" anchor="t">
              <a:spAutoFit/>
            </a:bodyPr>
            <a:lstStyle/>
            <a:p>
              <a:pPr marL="0" lvl="0" indent="0" algn="ctr">
                <a:lnSpc>
                  <a:spcPts val="5764"/>
                </a:lnSpc>
                <a:spcBef>
                  <a:spcPct val="0"/>
                </a:spcBef>
              </a:pPr>
              <a:endParaRPr lang="en-US" sz="5200" spc="524">
                <a:latin typeface="Now"/>
              </a:endParaRPr>
            </a:p>
          </p:txBody>
        </p:sp>
        <p:sp>
          <p:nvSpPr>
            <p:cNvPr id="4" name="TextBox 4"/>
            <p:cNvSpPr txBox="1"/>
            <p:nvPr/>
          </p:nvSpPr>
          <p:spPr>
            <a:xfrm>
              <a:off x="0" y="953645"/>
              <a:ext cx="16113011" cy="2421861"/>
            </a:xfrm>
            <a:prstGeom prst="rect">
              <a:avLst/>
            </a:prstGeom>
          </p:spPr>
          <p:txBody>
            <a:bodyPr lIns="0" tIns="0" rIns="0" bIns="0" rtlCol="0" anchor="t">
              <a:spAutoFit/>
            </a:bodyPr>
            <a:lstStyle/>
            <a:p>
              <a:pPr>
                <a:lnSpc>
                  <a:spcPct val="150000"/>
                </a:lnSpc>
              </a:pPr>
              <a:endParaRPr lang="en-US" sz="5000">
                <a:latin typeface="Cambria"/>
                <a:ea typeface="Cambria"/>
                <a:cs typeface="Calibri"/>
              </a:endParaRPr>
            </a:p>
            <a:p>
              <a:pPr marL="571500" indent="-571500">
                <a:lnSpc>
                  <a:spcPts val="5135"/>
                </a:lnSpc>
                <a:spcBef>
                  <a:spcPct val="0"/>
                </a:spcBef>
                <a:buFont typeface="Arial"/>
                <a:buChar char="•"/>
              </a:pPr>
              <a:endParaRPr lang="en-US" sz="5000">
                <a:solidFill>
                  <a:srgbClr val="1D7151"/>
                </a:solidFill>
                <a:latin typeface="Marcellus"/>
                <a:cs typeface="Calibri"/>
              </a:endParaRPr>
            </a:p>
          </p:txBody>
        </p:sp>
      </p:grpSp>
      <p:pic>
        <p:nvPicPr>
          <p:cNvPr id="5" name="Picture 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8100000">
            <a:off x="-722779" y="1057009"/>
            <a:ext cx="3502959" cy="3845564"/>
          </a:xfrm>
          <a:prstGeom prst="rect">
            <a:avLst/>
          </a:prstGeom>
        </p:spPr>
      </p:pic>
      <p:pic>
        <p:nvPicPr>
          <p:cNvPr id="6" name="Picture 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6855282">
            <a:off x="14124781" y="6634145"/>
            <a:ext cx="4772818" cy="5756689"/>
          </a:xfrm>
          <a:prstGeom prst="rect">
            <a:avLst/>
          </a:prstGeom>
        </p:spPr>
      </p:pic>
      <p:pic>
        <p:nvPicPr>
          <p:cNvPr id="7" name="Picture 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0460074">
            <a:off x="-1013094" y="6482693"/>
            <a:ext cx="5639630" cy="5639630"/>
          </a:xfrm>
          <a:prstGeom prst="rect">
            <a:avLst/>
          </a:prstGeom>
        </p:spPr>
      </p:pic>
      <p:sp>
        <p:nvSpPr>
          <p:cNvPr id="11" name="TextBox 10">
            <a:extLst>
              <a:ext uri="{FF2B5EF4-FFF2-40B4-BE49-F238E27FC236}">
                <a16:creationId xmlns:a16="http://schemas.microsoft.com/office/drawing/2014/main" id="{3C7BB571-8693-3B3A-A2DC-A6A06C303FA6}"/>
              </a:ext>
            </a:extLst>
          </p:cNvPr>
          <p:cNvSpPr txBox="1"/>
          <p:nvPr/>
        </p:nvSpPr>
        <p:spPr>
          <a:xfrm>
            <a:off x="3548928" y="285092"/>
            <a:ext cx="11179097"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600">
                <a:latin typeface="Marcellus"/>
                <a:cs typeface="Calibri"/>
              </a:rPr>
              <a:t>The Rubric</a:t>
            </a:r>
            <a:endParaRPr lang="en-US">
              <a:latin typeface="Marcellus"/>
              <a:cs typeface="Calibri"/>
            </a:endParaRPr>
          </a:p>
        </p:txBody>
      </p:sp>
      <p:sp>
        <p:nvSpPr>
          <p:cNvPr id="13" name="TextBox 12">
            <a:extLst>
              <a:ext uri="{FF2B5EF4-FFF2-40B4-BE49-F238E27FC236}">
                <a16:creationId xmlns:a16="http://schemas.microsoft.com/office/drawing/2014/main" id="{AE892E26-042E-587F-C1C8-BA71F1EEBBB4}"/>
              </a:ext>
            </a:extLst>
          </p:cNvPr>
          <p:cNvSpPr txBox="1"/>
          <p:nvPr/>
        </p:nvSpPr>
        <p:spPr>
          <a:xfrm>
            <a:off x="3844014" y="2215516"/>
            <a:ext cx="9952463" cy="47397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400" b="1">
                <a:latin typeface="Now"/>
                <a:ea typeface="+mn-lt"/>
                <a:cs typeface="+mn-lt"/>
              </a:rPr>
              <a:t>3.  Transportation</a:t>
            </a:r>
          </a:p>
          <a:p>
            <a:pPr marL="914400" indent="-914400">
              <a:buFont typeface="Arial"/>
              <a:buChar char="•"/>
            </a:pPr>
            <a:r>
              <a:rPr lang="en-US" sz="5400">
                <a:latin typeface="Now"/>
                <a:cs typeface="Calibri"/>
              </a:rPr>
              <a:t>Shipping</a:t>
            </a:r>
          </a:p>
          <a:p>
            <a:pPr marL="914400" indent="-914400">
              <a:buFont typeface="Arial"/>
              <a:buChar char="•"/>
            </a:pPr>
            <a:r>
              <a:rPr lang="en-US" sz="5400">
                <a:latin typeface="Now"/>
                <a:cs typeface="Calibri"/>
              </a:rPr>
              <a:t>Shipping Materials</a:t>
            </a:r>
          </a:p>
          <a:p>
            <a:pPr marL="914400" indent="-914400">
              <a:buFont typeface="Arial"/>
              <a:buChar char="•"/>
            </a:pPr>
            <a:r>
              <a:rPr lang="en-US" sz="5400">
                <a:latin typeface="Now"/>
                <a:cs typeface="Calibri"/>
              </a:rPr>
              <a:t>Travel</a:t>
            </a:r>
          </a:p>
          <a:p>
            <a:pPr marL="914400" indent="-914400">
              <a:buFont typeface="Arial"/>
              <a:buChar char="•"/>
            </a:pPr>
            <a:r>
              <a:rPr lang="en-US" sz="5400">
                <a:latin typeface="Now"/>
                <a:cs typeface="Calibri"/>
              </a:rPr>
              <a:t>Warehouse Locations</a:t>
            </a:r>
          </a:p>
          <a:p>
            <a:pPr marL="742950" lvl="1" indent="-285750">
              <a:buFont typeface="Arial"/>
              <a:buChar char="•"/>
            </a:pPr>
            <a:endParaRPr lang="en-US" sz="3200">
              <a:latin typeface="Now"/>
              <a:cs typeface="Calibri"/>
            </a:endParaRPr>
          </a:p>
        </p:txBody>
      </p:sp>
    </p:spTree>
    <p:extLst>
      <p:ext uri="{BB962C8B-B14F-4D97-AF65-F5344CB8AC3E}">
        <p14:creationId xmlns:p14="http://schemas.microsoft.com/office/powerpoint/2010/main" val="3125253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01621" y="421509"/>
            <a:ext cx="12084758" cy="2495910"/>
            <a:chOff x="0" y="47625"/>
            <a:chExt cx="16113011" cy="3327881"/>
          </a:xfrm>
        </p:grpSpPr>
        <p:sp>
          <p:nvSpPr>
            <p:cNvPr id="3" name="TextBox 3"/>
            <p:cNvSpPr txBox="1"/>
            <p:nvPr/>
          </p:nvSpPr>
          <p:spPr>
            <a:xfrm>
              <a:off x="0" y="47625"/>
              <a:ext cx="16113011" cy="1006313"/>
            </a:xfrm>
            <a:prstGeom prst="rect">
              <a:avLst/>
            </a:prstGeom>
          </p:spPr>
          <p:txBody>
            <a:bodyPr lIns="0" tIns="0" rIns="0" bIns="0" rtlCol="0" anchor="t">
              <a:spAutoFit/>
            </a:bodyPr>
            <a:lstStyle/>
            <a:p>
              <a:pPr marL="0" lvl="0" indent="0" algn="ctr">
                <a:lnSpc>
                  <a:spcPts val="5764"/>
                </a:lnSpc>
                <a:spcBef>
                  <a:spcPct val="0"/>
                </a:spcBef>
              </a:pPr>
              <a:endParaRPr lang="en-US" sz="5200" spc="524">
                <a:latin typeface="Now"/>
              </a:endParaRPr>
            </a:p>
          </p:txBody>
        </p:sp>
        <p:sp>
          <p:nvSpPr>
            <p:cNvPr id="4" name="TextBox 4"/>
            <p:cNvSpPr txBox="1"/>
            <p:nvPr/>
          </p:nvSpPr>
          <p:spPr>
            <a:xfrm>
              <a:off x="0" y="953645"/>
              <a:ext cx="16113011" cy="2421861"/>
            </a:xfrm>
            <a:prstGeom prst="rect">
              <a:avLst/>
            </a:prstGeom>
          </p:spPr>
          <p:txBody>
            <a:bodyPr lIns="0" tIns="0" rIns="0" bIns="0" rtlCol="0" anchor="t">
              <a:spAutoFit/>
            </a:bodyPr>
            <a:lstStyle/>
            <a:p>
              <a:pPr>
                <a:lnSpc>
                  <a:spcPct val="150000"/>
                </a:lnSpc>
              </a:pPr>
              <a:endParaRPr lang="en-US" sz="5000">
                <a:latin typeface="Cambria"/>
                <a:ea typeface="Cambria"/>
                <a:cs typeface="Calibri"/>
              </a:endParaRPr>
            </a:p>
            <a:p>
              <a:pPr marL="571500" indent="-571500">
                <a:lnSpc>
                  <a:spcPts val="5135"/>
                </a:lnSpc>
                <a:spcBef>
                  <a:spcPct val="0"/>
                </a:spcBef>
                <a:buFont typeface="Arial"/>
                <a:buChar char="•"/>
              </a:pPr>
              <a:endParaRPr lang="en-US" sz="5000">
                <a:solidFill>
                  <a:srgbClr val="1D7151"/>
                </a:solidFill>
                <a:latin typeface="Marcellus"/>
                <a:cs typeface="Calibri"/>
              </a:endParaRPr>
            </a:p>
          </p:txBody>
        </p:sp>
      </p:grpSp>
      <p:pic>
        <p:nvPicPr>
          <p:cNvPr id="5" name="Picture 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8100000">
            <a:off x="-722779" y="1057009"/>
            <a:ext cx="3502959" cy="3845564"/>
          </a:xfrm>
          <a:prstGeom prst="rect">
            <a:avLst/>
          </a:prstGeom>
        </p:spPr>
      </p:pic>
      <p:pic>
        <p:nvPicPr>
          <p:cNvPr id="6" name="Picture 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6855282">
            <a:off x="14124781" y="6634145"/>
            <a:ext cx="4772818" cy="5756689"/>
          </a:xfrm>
          <a:prstGeom prst="rect">
            <a:avLst/>
          </a:prstGeom>
        </p:spPr>
      </p:pic>
      <p:pic>
        <p:nvPicPr>
          <p:cNvPr id="7" name="Picture 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0460074">
            <a:off x="-1013094" y="6482693"/>
            <a:ext cx="5639630" cy="5639630"/>
          </a:xfrm>
          <a:prstGeom prst="rect">
            <a:avLst/>
          </a:prstGeom>
        </p:spPr>
      </p:pic>
      <p:sp>
        <p:nvSpPr>
          <p:cNvPr id="11" name="TextBox 10">
            <a:extLst>
              <a:ext uri="{FF2B5EF4-FFF2-40B4-BE49-F238E27FC236}">
                <a16:creationId xmlns:a16="http://schemas.microsoft.com/office/drawing/2014/main" id="{3C7BB571-8693-3B3A-A2DC-A6A06C303FA6}"/>
              </a:ext>
            </a:extLst>
          </p:cNvPr>
          <p:cNvSpPr txBox="1"/>
          <p:nvPr/>
        </p:nvSpPr>
        <p:spPr>
          <a:xfrm>
            <a:off x="3548928" y="285092"/>
            <a:ext cx="11179097"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600">
                <a:latin typeface="Marcellus"/>
                <a:cs typeface="Calibri"/>
              </a:rPr>
              <a:t>The Rubric</a:t>
            </a:r>
            <a:endParaRPr lang="en-US">
              <a:latin typeface="Marcellus"/>
              <a:cs typeface="Calibri"/>
            </a:endParaRPr>
          </a:p>
        </p:txBody>
      </p:sp>
      <p:sp>
        <p:nvSpPr>
          <p:cNvPr id="13" name="TextBox 12">
            <a:extLst>
              <a:ext uri="{FF2B5EF4-FFF2-40B4-BE49-F238E27FC236}">
                <a16:creationId xmlns:a16="http://schemas.microsoft.com/office/drawing/2014/main" id="{AE892E26-042E-587F-C1C8-BA71F1EEBBB4}"/>
              </a:ext>
            </a:extLst>
          </p:cNvPr>
          <p:cNvSpPr txBox="1"/>
          <p:nvPr/>
        </p:nvSpPr>
        <p:spPr>
          <a:xfrm>
            <a:off x="3844014" y="2215516"/>
            <a:ext cx="11800716" cy="55707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400" b="1">
                <a:latin typeface="Now"/>
                <a:ea typeface="+mn-lt"/>
                <a:cs typeface="+mn-lt"/>
              </a:rPr>
              <a:t>4.  Commitments &amp; Compliance</a:t>
            </a:r>
          </a:p>
          <a:p>
            <a:pPr marL="914400" indent="-914400">
              <a:buFont typeface="Arial"/>
              <a:buChar char="•"/>
            </a:pPr>
            <a:r>
              <a:rPr lang="en-US" sz="5400">
                <a:latin typeface="Now"/>
                <a:cs typeface="Calibri"/>
              </a:rPr>
              <a:t>Net Zero</a:t>
            </a:r>
          </a:p>
          <a:p>
            <a:pPr marL="914400" indent="-914400">
              <a:buFont typeface="Arial"/>
              <a:buChar char="•"/>
            </a:pPr>
            <a:r>
              <a:rPr lang="en-US" sz="5400">
                <a:latin typeface="Now"/>
                <a:cs typeface="Calibri"/>
              </a:rPr>
              <a:t>Certifications (e.g. ISO 14001)</a:t>
            </a:r>
          </a:p>
          <a:p>
            <a:pPr marL="914400" indent="-914400">
              <a:buFont typeface="Arial"/>
              <a:buChar char="•"/>
            </a:pPr>
            <a:r>
              <a:rPr lang="en-US" sz="5400">
                <a:latin typeface="Now"/>
                <a:cs typeface="Calibri"/>
              </a:rPr>
              <a:t>Carbon Emissions</a:t>
            </a:r>
          </a:p>
          <a:p>
            <a:pPr marL="914400" indent="-914400">
              <a:buFont typeface="Arial"/>
              <a:buChar char="•"/>
            </a:pPr>
            <a:r>
              <a:rPr lang="en-US" sz="5400">
                <a:latin typeface="Now"/>
                <a:cs typeface="Calibri"/>
              </a:rPr>
              <a:t>Biodiversity</a:t>
            </a:r>
          </a:p>
          <a:p>
            <a:pPr marL="914400" indent="-914400">
              <a:buFont typeface="Arial"/>
              <a:buChar char="•"/>
            </a:pPr>
            <a:r>
              <a:rPr lang="en-US" sz="5400">
                <a:latin typeface="Now"/>
                <a:cs typeface="Calibri"/>
              </a:rPr>
              <a:t>Sustainable Development Goals</a:t>
            </a:r>
          </a:p>
          <a:p>
            <a:pPr marL="742950" lvl="1" indent="-285750">
              <a:buFont typeface="Arial"/>
              <a:buChar char="•"/>
            </a:pPr>
            <a:endParaRPr lang="en-US" sz="3200">
              <a:latin typeface="Now"/>
              <a:cs typeface="Calibri"/>
            </a:endParaRPr>
          </a:p>
        </p:txBody>
      </p:sp>
    </p:spTree>
    <p:extLst>
      <p:ext uri="{BB962C8B-B14F-4D97-AF65-F5344CB8AC3E}">
        <p14:creationId xmlns:p14="http://schemas.microsoft.com/office/powerpoint/2010/main" val="31599349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8" descr="Graphical user interface, text, application&#10;&#10;Description automatically generated">
            <a:extLst>
              <a:ext uri="{FF2B5EF4-FFF2-40B4-BE49-F238E27FC236}">
                <a16:creationId xmlns:a16="http://schemas.microsoft.com/office/drawing/2014/main" id="{A7B7C8EB-8F01-B87D-145B-454FC15B5E36}"/>
              </a:ext>
            </a:extLst>
          </p:cNvPr>
          <p:cNvPicPr>
            <a:picLocks noChangeAspect="1"/>
          </p:cNvPicPr>
          <p:nvPr/>
        </p:nvPicPr>
        <p:blipFill>
          <a:blip r:embed="rId3"/>
          <a:stretch>
            <a:fillRect/>
          </a:stretch>
        </p:blipFill>
        <p:spPr>
          <a:xfrm>
            <a:off x="806802" y="1593821"/>
            <a:ext cx="15647030" cy="7368933"/>
          </a:xfrm>
          <a:prstGeom prst="rect">
            <a:avLst/>
          </a:prstGeom>
        </p:spPr>
      </p:pic>
      <p:grpSp>
        <p:nvGrpSpPr>
          <p:cNvPr id="2" name="Group 2"/>
          <p:cNvGrpSpPr/>
          <p:nvPr/>
        </p:nvGrpSpPr>
        <p:grpSpPr>
          <a:xfrm>
            <a:off x="2225822" y="319124"/>
            <a:ext cx="13836357" cy="3994655"/>
            <a:chOff x="0" y="1111549"/>
            <a:chExt cx="18448476" cy="5326208"/>
          </a:xfrm>
        </p:grpSpPr>
        <p:sp>
          <p:nvSpPr>
            <p:cNvPr id="3" name="TextBox 3"/>
            <p:cNvSpPr txBox="1"/>
            <p:nvPr/>
          </p:nvSpPr>
          <p:spPr>
            <a:xfrm>
              <a:off x="0" y="1111549"/>
              <a:ext cx="18448476" cy="1171575"/>
            </a:xfrm>
            <a:prstGeom prst="rect">
              <a:avLst/>
            </a:prstGeom>
          </p:spPr>
          <p:txBody>
            <a:bodyPr lIns="0" tIns="0" rIns="0" bIns="0" rtlCol="0" anchor="t">
              <a:spAutoFit/>
            </a:bodyPr>
            <a:lstStyle/>
            <a:p>
              <a:pPr algn="ctr">
                <a:lnSpc>
                  <a:spcPts val="6600"/>
                </a:lnSpc>
              </a:pPr>
              <a:endParaRPr lang="en-US" sz="6000" spc="600">
                <a:latin typeface="Marcellus Bold"/>
              </a:endParaRPr>
            </a:p>
          </p:txBody>
        </p:sp>
        <p:sp>
          <p:nvSpPr>
            <p:cNvPr id="4" name="TextBox 4"/>
            <p:cNvSpPr txBox="1"/>
            <p:nvPr/>
          </p:nvSpPr>
          <p:spPr>
            <a:xfrm>
              <a:off x="0" y="2608588"/>
              <a:ext cx="18448476" cy="3829169"/>
            </a:xfrm>
            <a:prstGeom prst="rect">
              <a:avLst/>
            </a:prstGeom>
          </p:spPr>
          <p:txBody>
            <a:bodyPr lIns="0" tIns="0" rIns="0" bIns="0" rtlCol="0" anchor="t">
              <a:spAutoFit/>
            </a:bodyPr>
            <a:lstStyle/>
            <a:p>
              <a:pPr marL="571500" indent="-571500">
                <a:lnSpc>
                  <a:spcPct val="150000"/>
                </a:lnSpc>
                <a:buFont typeface="Arial"/>
                <a:buChar char="•"/>
              </a:pPr>
              <a:endParaRPr lang="en-US" sz="5400">
                <a:solidFill>
                  <a:srgbClr val="000000"/>
                </a:solidFill>
                <a:latin typeface="Cambria"/>
                <a:ea typeface="Cambria"/>
              </a:endParaRPr>
            </a:p>
            <a:p>
              <a:pPr>
                <a:lnSpc>
                  <a:spcPts val="6594"/>
                </a:lnSpc>
              </a:pPr>
              <a:endParaRPr lang="en-US" sz="4200">
                <a:solidFill>
                  <a:srgbClr val="000000"/>
                </a:solidFill>
                <a:latin typeface="Marcellus"/>
              </a:endParaRPr>
            </a:p>
            <a:p>
              <a:pPr>
                <a:lnSpc>
                  <a:spcPts val="6594"/>
                </a:lnSpc>
              </a:pPr>
              <a:endParaRPr lang="en-US" sz="4200">
                <a:solidFill>
                  <a:srgbClr val="1D7151"/>
                </a:solidFill>
                <a:latin typeface="Marcellus"/>
              </a:endParaRPr>
            </a:p>
          </p:txBody>
        </p:sp>
      </p:grpSp>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8650163">
            <a:off x="-5266141" y="-793826"/>
            <a:ext cx="9998881" cy="6617442"/>
          </a:xfrm>
          <a:prstGeom prst="rect">
            <a:avLst/>
          </a:prstGeom>
        </p:spPr>
      </p:pic>
      <p:pic>
        <p:nvPicPr>
          <p:cNvPr id="6" name="Picture 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7327728">
            <a:off x="14076949" y="6432015"/>
            <a:ext cx="5639630" cy="5639630"/>
          </a:xfrm>
          <a:prstGeom prst="rect">
            <a:avLst/>
          </a:prstGeom>
        </p:spPr>
      </p:pic>
      <p:pic>
        <p:nvPicPr>
          <p:cNvPr id="7" name="Picture 7"/>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3500000">
            <a:off x="15474055" y="4838783"/>
            <a:ext cx="3502959" cy="3845564"/>
          </a:xfrm>
          <a:prstGeom prst="rect">
            <a:avLst/>
          </a:prstGeom>
        </p:spPr>
      </p:pic>
    </p:spTree>
    <p:extLst>
      <p:ext uri="{BB962C8B-B14F-4D97-AF65-F5344CB8AC3E}">
        <p14:creationId xmlns:p14="http://schemas.microsoft.com/office/powerpoint/2010/main" val="1537478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01621" y="421509"/>
            <a:ext cx="12084758" cy="2495910"/>
            <a:chOff x="0" y="47625"/>
            <a:chExt cx="16113011" cy="3327881"/>
          </a:xfrm>
        </p:grpSpPr>
        <p:sp>
          <p:nvSpPr>
            <p:cNvPr id="3" name="TextBox 3"/>
            <p:cNvSpPr txBox="1"/>
            <p:nvPr/>
          </p:nvSpPr>
          <p:spPr>
            <a:xfrm>
              <a:off x="0" y="47625"/>
              <a:ext cx="16113011" cy="1006313"/>
            </a:xfrm>
            <a:prstGeom prst="rect">
              <a:avLst/>
            </a:prstGeom>
          </p:spPr>
          <p:txBody>
            <a:bodyPr lIns="0" tIns="0" rIns="0" bIns="0" rtlCol="0" anchor="t">
              <a:spAutoFit/>
            </a:bodyPr>
            <a:lstStyle/>
            <a:p>
              <a:pPr marL="0" lvl="0" indent="0" algn="ctr">
                <a:lnSpc>
                  <a:spcPts val="5764"/>
                </a:lnSpc>
                <a:spcBef>
                  <a:spcPct val="0"/>
                </a:spcBef>
              </a:pPr>
              <a:endParaRPr lang="en-US" sz="5200" spc="524">
                <a:latin typeface="Now"/>
              </a:endParaRPr>
            </a:p>
          </p:txBody>
        </p:sp>
        <p:sp>
          <p:nvSpPr>
            <p:cNvPr id="4" name="TextBox 4"/>
            <p:cNvSpPr txBox="1"/>
            <p:nvPr/>
          </p:nvSpPr>
          <p:spPr>
            <a:xfrm>
              <a:off x="0" y="953645"/>
              <a:ext cx="16113011" cy="2421861"/>
            </a:xfrm>
            <a:prstGeom prst="rect">
              <a:avLst/>
            </a:prstGeom>
          </p:spPr>
          <p:txBody>
            <a:bodyPr lIns="0" tIns="0" rIns="0" bIns="0" rtlCol="0" anchor="t">
              <a:spAutoFit/>
            </a:bodyPr>
            <a:lstStyle/>
            <a:p>
              <a:pPr>
                <a:lnSpc>
                  <a:spcPct val="150000"/>
                </a:lnSpc>
              </a:pPr>
              <a:endParaRPr lang="en-US" sz="5000">
                <a:latin typeface="Cambria"/>
                <a:ea typeface="Cambria"/>
                <a:cs typeface="Calibri"/>
              </a:endParaRPr>
            </a:p>
            <a:p>
              <a:pPr marL="571500" indent="-571500">
                <a:lnSpc>
                  <a:spcPts val="5135"/>
                </a:lnSpc>
                <a:spcBef>
                  <a:spcPct val="0"/>
                </a:spcBef>
                <a:buFont typeface="Arial"/>
                <a:buChar char="•"/>
              </a:pPr>
              <a:endParaRPr lang="en-US" sz="5000">
                <a:solidFill>
                  <a:srgbClr val="1D7151"/>
                </a:solidFill>
                <a:latin typeface="Marcellus"/>
                <a:cs typeface="Calibri"/>
              </a:endParaRPr>
            </a:p>
          </p:txBody>
        </p:sp>
      </p:grpSp>
      <p:pic>
        <p:nvPicPr>
          <p:cNvPr id="5" name="Picture 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8100000">
            <a:off x="-722779" y="1057009"/>
            <a:ext cx="3502959" cy="3845564"/>
          </a:xfrm>
          <a:prstGeom prst="rect">
            <a:avLst/>
          </a:prstGeom>
        </p:spPr>
      </p:pic>
      <p:pic>
        <p:nvPicPr>
          <p:cNvPr id="6" name="Picture 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6855282">
            <a:off x="14124781" y="6634145"/>
            <a:ext cx="4772818" cy="5756689"/>
          </a:xfrm>
          <a:prstGeom prst="rect">
            <a:avLst/>
          </a:prstGeom>
        </p:spPr>
      </p:pic>
      <p:pic>
        <p:nvPicPr>
          <p:cNvPr id="7" name="Picture 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0460074">
            <a:off x="-1013094" y="6482693"/>
            <a:ext cx="5639630" cy="5639630"/>
          </a:xfrm>
          <a:prstGeom prst="rect">
            <a:avLst/>
          </a:prstGeom>
        </p:spPr>
      </p:pic>
      <p:sp>
        <p:nvSpPr>
          <p:cNvPr id="11" name="TextBox 10">
            <a:extLst>
              <a:ext uri="{FF2B5EF4-FFF2-40B4-BE49-F238E27FC236}">
                <a16:creationId xmlns:a16="http://schemas.microsoft.com/office/drawing/2014/main" id="{3C7BB571-8693-3B3A-A2DC-A6A06C303FA6}"/>
              </a:ext>
            </a:extLst>
          </p:cNvPr>
          <p:cNvSpPr txBox="1"/>
          <p:nvPr/>
        </p:nvSpPr>
        <p:spPr>
          <a:xfrm>
            <a:off x="3548928" y="306658"/>
            <a:ext cx="11179097"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600">
                <a:latin typeface="Marcellus"/>
                <a:cs typeface="Calibri"/>
              </a:rPr>
              <a:t>The Rubric</a:t>
            </a:r>
            <a:endParaRPr lang="en-US">
              <a:latin typeface="Marcellus"/>
              <a:cs typeface="Calibri"/>
            </a:endParaRPr>
          </a:p>
        </p:txBody>
      </p:sp>
      <p:sp>
        <p:nvSpPr>
          <p:cNvPr id="13" name="TextBox 12">
            <a:extLst>
              <a:ext uri="{FF2B5EF4-FFF2-40B4-BE49-F238E27FC236}">
                <a16:creationId xmlns:a16="http://schemas.microsoft.com/office/drawing/2014/main" id="{AE892E26-042E-587F-C1C8-BA71F1EEBBB4}"/>
              </a:ext>
            </a:extLst>
          </p:cNvPr>
          <p:cNvSpPr txBox="1"/>
          <p:nvPr/>
        </p:nvSpPr>
        <p:spPr>
          <a:xfrm>
            <a:off x="3844014" y="2215516"/>
            <a:ext cx="11800716" cy="55707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400" b="1">
                <a:latin typeface="Now"/>
                <a:ea typeface="+mn-lt"/>
                <a:cs typeface="+mn-lt"/>
              </a:rPr>
              <a:t>4.  Commitments &amp; Compliance</a:t>
            </a:r>
          </a:p>
          <a:p>
            <a:pPr marL="914400" indent="-914400">
              <a:buFont typeface="Arial"/>
              <a:buChar char="•"/>
            </a:pPr>
            <a:r>
              <a:rPr lang="en-US" sz="5400">
                <a:latin typeface="Now"/>
                <a:cs typeface="Calibri"/>
              </a:rPr>
              <a:t>Net Zero</a:t>
            </a:r>
          </a:p>
          <a:p>
            <a:pPr marL="914400" indent="-914400">
              <a:buFont typeface="Arial"/>
              <a:buChar char="•"/>
            </a:pPr>
            <a:r>
              <a:rPr lang="en-US" sz="5400">
                <a:latin typeface="Now"/>
                <a:cs typeface="Calibri"/>
              </a:rPr>
              <a:t>Certifications (e.g. ISO 14001)</a:t>
            </a:r>
          </a:p>
          <a:p>
            <a:pPr marL="914400" indent="-914400">
              <a:buFont typeface="Arial"/>
              <a:buChar char="•"/>
            </a:pPr>
            <a:r>
              <a:rPr lang="en-US" sz="5400">
                <a:latin typeface="Now"/>
                <a:cs typeface="Calibri"/>
              </a:rPr>
              <a:t>Carbon Emissions</a:t>
            </a:r>
          </a:p>
          <a:p>
            <a:pPr marL="914400" indent="-914400">
              <a:buFont typeface="Arial"/>
              <a:buChar char="•"/>
            </a:pPr>
            <a:r>
              <a:rPr lang="en-US" sz="5400">
                <a:latin typeface="Now"/>
                <a:cs typeface="Calibri"/>
              </a:rPr>
              <a:t>Biodiversity</a:t>
            </a:r>
          </a:p>
          <a:p>
            <a:pPr marL="914400" indent="-914400">
              <a:buFont typeface="Arial"/>
              <a:buChar char="•"/>
            </a:pPr>
            <a:r>
              <a:rPr lang="en-US" sz="5400">
                <a:latin typeface="Now"/>
                <a:cs typeface="Calibri"/>
              </a:rPr>
              <a:t>Sustainable Development Goals</a:t>
            </a:r>
          </a:p>
          <a:p>
            <a:pPr marL="742950" lvl="1" indent="-285750">
              <a:buFont typeface="Arial"/>
              <a:buChar char="•"/>
            </a:pPr>
            <a:endParaRPr lang="en-US" sz="3200">
              <a:latin typeface="Now"/>
              <a:cs typeface="Calibri"/>
            </a:endParaRPr>
          </a:p>
        </p:txBody>
      </p:sp>
    </p:spTree>
    <p:extLst>
      <p:ext uri="{BB962C8B-B14F-4D97-AF65-F5344CB8AC3E}">
        <p14:creationId xmlns:p14="http://schemas.microsoft.com/office/powerpoint/2010/main" val="413323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01621" y="421509"/>
            <a:ext cx="12084758" cy="2495910"/>
            <a:chOff x="0" y="47625"/>
            <a:chExt cx="16113011" cy="3327881"/>
          </a:xfrm>
        </p:grpSpPr>
        <p:sp>
          <p:nvSpPr>
            <p:cNvPr id="3" name="TextBox 3"/>
            <p:cNvSpPr txBox="1"/>
            <p:nvPr/>
          </p:nvSpPr>
          <p:spPr>
            <a:xfrm>
              <a:off x="0" y="47625"/>
              <a:ext cx="16113011" cy="1006313"/>
            </a:xfrm>
            <a:prstGeom prst="rect">
              <a:avLst/>
            </a:prstGeom>
          </p:spPr>
          <p:txBody>
            <a:bodyPr lIns="0" tIns="0" rIns="0" bIns="0" rtlCol="0" anchor="t">
              <a:spAutoFit/>
            </a:bodyPr>
            <a:lstStyle/>
            <a:p>
              <a:pPr marL="0" lvl="0" indent="0" algn="ctr">
                <a:lnSpc>
                  <a:spcPts val="5764"/>
                </a:lnSpc>
                <a:spcBef>
                  <a:spcPct val="0"/>
                </a:spcBef>
              </a:pPr>
              <a:endParaRPr lang="en-US" sz="5200" spc="524">
                <a:latin typeface="Now"/>
              </a:endParaRPr>
            </a:p>
          </p:txBody>
        </p:sp>
        <p:sp>
          <p:nvSpPr>
            <p:cNvPr id="4" name="TextBox 4"/>
            <p:cNvSpPr txBox="1"/>
            <p:nvPr/>
          </p:nvSpPr>
          <p:spPr>
            <a:xfrm>
              <a:off x="0" y="953645"/>
              <a:ext cx="16113011" cy="2421861"/>
            </a:xfrm>
            <a:prstGeom prst="rect">
              <a:avLst/>
            </a:prstGeom>
          </p:spPr>
          <p:txBody>
            <a:bodyPr lIns="0" tIns="0" rIns="0" bIns="0" rtlCol="0" anchor="t">
              <a:spAutoFit/>
            </a:bodyPr>
            <a:lstStyle/>
            <a:p>
              <a:pPr>
                <a:lnSpc>
                  <a:spcPct val="150000"/>
                </a:lnSpc>
              </a:pPr>
              <a:endParaRPr lang="en-US" sz="5000">
                <a:latin typeface="Cambria"/>
                <a:ea typeface="Cambria"/>
                <a:cs typeface="Calibri"/>
              </a:endParaRPr>
            </a:p>
            <a:p>
              <a:pPr marL="571500" indent="-571500">
                <a:lnSpc>
                  <a:spcPts val="5135"/>
                </a:lnSpc>
                <a:spcBef>
                  <a:spcPct val="0"/>
                </a:spcBef>
                <a:buFont typeface="Arial"/>
                <a:buChar char="•"/>
              </a:pPr>
              <a:endParaRPr lang="en-US" sz="5000">
                <a:solidFill>
                  <a:srgbClr val="1D7151"/>
                </a:solidFill>
                <a:latin typeface="Marcellus"/>
                <a:cs typeface="Calibri"/>
              </a:endParaRPr>
            </a:p>
          </p:txBody>
        </p:sp>
      </p:grpSp>
      <p:pic>
        <p:nvPicPr>
          <p:cNvPr id="5" name="Picture 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8100000">
            <a:off x="-722779" y="1057009"/>
            <a:ext cx="3502959" cy="3845564"/>
          </a:xfrm>
          <a:prstGeom prst="rect">
            <a:avLst/>
          </a:prstGeom>
        </p:spPr>
      </p:pic>
      <p:pic>
        <p:nvPicPr>
          <p:cNvPr id="6" name="Picture 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6855282">
            <a:off x="14124781" y="6634145"/>
            <a:ext cx="4772818" cy="5756689"/>
          </a:xfrm>
          <a:prstGeom prst="rect">
            <a:avLst/>
          </a:prstGeom>
        </p:spPr>
      </p:pic>
      <p:pic>
        <p:nvPicPr>
          <p:cNvPr id="7" name="Picture 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0460074">
            <a:off x="-1013094" y="6482693"/>
            <a:ext cx="5639630" cy="5639630"/>
          </a:xfrm>
          <a:prstGeom prst="rect">
            <a:avLst/>
          </a:prstGeom>
        </p:spPr>
      </p:pic>
      <p:sp>
        <p:nvSpPr>
          <p:cNvPr id="11" name="TextBox 10">
            <a:extLst>
              <a:ext uri="{FF2B5EF4-FFF2-40B4-BE49-F238E27FC236}">
                <a16:creationId xmlns:a16="http://schemas.microsoft.com/office/drawing/2014/main" id="{3C7BB571-8693-3B3A-A2DC-A6A06C303FA6}"/>
              </a:ext>
            </a:extLst>
          </p:cNvPr>
          <p:cNvSpPr txBox="1"/>
          <p:nvPr/>
        </p:nvSpPr>
        <p:spPr>
          <a:xfrm>
            <a:off x="3548928" y="285092"/>
            <a:ext cx="11179097"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600">
                <a:latin typeface="Marcellus"/>
                <a:cs typeface="Calibri"/>
              </a:rPr>
              <a:t>The Rubric</a:t>
            </a:r>
            <a:endParaRPr lang="en-US">
              <a:latin typeface="Marcellus"/>
              <a:cs typeface="Calibri"/>
            </a:endParaRPr>
          </a:p>
        </p:txBody>
      </p:sp>
      <p:sp>
        <p:nvSpPr>
          <p:cNvPr id="13" name="TextBox 12">
            <a:extLst>
              <a:ext uri="{FF2B5EF4-FFF2-40B4-BE49-F238E27FC236}">
                <a16:creationId xmlns:a16="http://schemas.microsoft.com/office/drawing/2014/main" id="{AE892E26-042E-587F-C1C8-BA71F1EEBBB4}"/>
              </a:ext>
            </a:extLst>
          </p:cNvPr>
          <p:cNvSpPr txBox="1"/>
          <p:nvPr/>
        </p:nvSpPr>
        <p:spPr>
          <a:xfrm>
            <a:off x="3844014" y="2215516"/>
            <a:ext cx="9952463" cy="30777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400" b="1">
                <a:latin typeface="Now"/>
                <a:ea typeface="+mn-lt"/>
                <a:cs typeface="+mn-lt"/>
              </a:rPr>
              <a:t>5.  Infrastructure</a:t>
            </a:r>
          </a:p>
          <a:p>
            <a:pPr marL="914400" indent="-914400">
              <a:buFont typeface="Arial"/>
              <a:buChar char="•"/>
            </a:pPr>
            <a:r>
              <a:rPr lang="en-US" sz="5400">
                <a:latin typeface="Now"/>
                <a:cs typeface="Calibri"/>
              </a:rPr>
              <a:t>Building Energy &amp; Power</a:t>
            </a:r>
          </a:p>
          <a:p>
            <a:pPr marL="914400" indent="-914400">
              <a:buFont typeface="Arial"/>
              <a:buChar char="•"/>
            </a:pPr>
            <a:r>
              <a:rPr lang="en-US" sz="5400">
                <a:latin typeface="Now"/>
                <a:cs typeface="Calibri"/>
              </a:rPr>
              <a:t>Other Partnerships</a:t>
            </a:r>
          </a:p>
          <a:p>
            <a:pPr marL="742950" lvl="1" indent="-285750">
              <a:buFont typeface="Arial"/>
              <a:buChar char="•"/>
            </a:pPr>
            <a:endParaRPr lang="en-US" sz="3200">
              <a:latin typeface="Now"/>
              <a:cs typeface="Calibri"/>
            </a:endParaRPr>
          </a:p>
        </p:txBody>
      </p:sp>
    </p:spTree>
    <p:extLst>
      <p:ext uri="{BB962C8B-B14F-4D97-AF65-F5344CB8AC3E}">
        <p14:creationId xmlns:p14="http://schemas.microsoft.com/office/powerpoint/2010/main" val="21758964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01621" y="421509"/>
            <a:ext cx="12084758" cy="2495910"/>
            <a:chOff x="0" y="47625"/>
            <a:chExt cx="16113011" cy="3327881"/>
          </a:xfrm>
        </p:grpSpPr>
        <p:sp>
          <p:nvSpPr>
            <p:cNvPr id="3" name="TextBox 3"/>
            <p:cNvSpPr txBox="1"/>
            <p:nvPr/>
          </p:nvSpPr>
          <p:spPr>
            <a:xfrm>
              <a:off x="0" y="47625"/>
              <a:ext cx="16113011" cy="1006313"/>
            </a:xfrm>
            <a:prstGeom prst="rect">
              <a:avLst/>
            </a:prstGeom>
          </p:spPr>
          <p:txBody>
            <a:bodyPr lIns="0" tIns="0" rIns="0" bIns="0" rtlCol="0" anchor="t">
              <a:spAutoFit/>
            </a:bodyPr>
            <a:lstStyle/>
            <a:p>
              <a:pPr marL="0" lvl="0" indent="0" algn="ctr">
                <a:lnSpc>
                  <a:spcPts val="5764"/>
                </a:lnSpc>
                <a:spcBef>
                  <a:spcPct val="0"/>
                </a:spcBef>
              </a:pPr>
              <a:endParaRPr lang="en-US" sz="5200" spc="524">
                <a:latin typeface="Now"/>
              </a:endParaRPr>
            </a:p>
          </p:txBody>
        </p:sp>
        <p:sp>
          <p:nvSpPr>
            <p:cNvPr id="4" name="TextBox 4"/>
            <p:cNvSpPr txBox="1"/>
            <p:nvPr/>
          </p:nvSpPr>
          <p:spPr>
            <a:xfrm>
              <a:off x="0" y="953645"/>
              <a:ext cx="16113011" cy="2421861"/>
            </a:xfrm>
            <a:prstGeom prst="rect">
              <a:avLst/>
            </a:prstGeom>
          </p:spPr>
          <p:txBody>
            <a:bodyPr lIns="0" tIns="0" rIns="0" bIns="0" rtlCol="0" anchor="t">
              <a:spAutoFit/>
            </a:bodyPr>
            <a:lstStyle/>
            <a:p>
              <a:pPr>
                <a:lnSpc>
                  <a:spcPct val="150000"/>
                </a:lnSpc>
              </a:pPr>
              <a:endParaRPr lang="en-US" sz="5000">
                <a:latin typeface="Cambria"/>
                <a:ea typeface="Cambria"/>
                <a:cs typeface="Calibri"/>
              </a:endParaRPr>
            </a:p>
            <a:p>
              <a:pPr marL="571500" indent="-571500">
                <a:lnSpc>
                  <a:spcPts val="5135"/>
                </a:lnSpc>
                <a:spcBef>
                  <a:spcPct val="0"/>
                </a:spcBef>
                <a:buFont typeface="Arial"/>
                <a:buChar char="•"/>
              </a:pPr>
              <a:endParaRPr lang="en-US" sz="5000">
                <a:solidFill>
                  <a:srgbClr val="1D7151"/>
                </a:solidFill>
                <a:latin typeface="Marcellus"/>
                <a:cs typeface="Calibri"/>
              </a:endParaRPr>
            </a:p>
          </p:txBody>
        </p:sp>
      </p:gr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8100000">
            <a:off x="-722779" y="1057009"/>
            <a:ext cx="3502959" cy="3845564"/>
          </a:xfrm>
          <a:prstGeom prst="rect">
            <a:avLst/>
          </a:prstGeom>
        </p:spPr>
      </p:pic>
      <p:pic>
        <p:nvPicPr>
          <p:cNvPr id="6" name="Picture 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6855282">
            <a:off x="14124781" y="6634145"/>
            <a:ext cx="4772818" cy="5756689"/>
          </a:xfrm>
          <a:prstGeom prst="rect">
            <a:avLst/>
          </a:prstGeom>
        </p:spPr>
      </p:pic>
      <p:pic>
        <p:nvPicPr>
          <p:cNvPr id="7" name="Picture 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0460074">
            <a:off x="-1013094" y="6482693"/>
            <a:ext cx="5639630" cy="5639630"/>
          </a:xfrm>
          <a:prstGeom prst="rect">
            <a:avLst/>
          </a:prstGeom>
        </p:spPr>
      </p:pic>
      <p:sp>
        <p:nvSpPr>
          <p:cNvPr id="11" name="TextBox 10">
            <a:extLst>
              <a:ext uri="{FF2B5EF4-FFF2-40B4-BE49-F238E27FC236}">
                <a16:creationId xmlns:a16="http://schemas.microsoft.com/office/drawing/2014/main" id="{3C7BB571-8693-3B3A-A2DC-A6A06C303FA6}"/>
              </a:ext>
            </a:extLst>
          </p:cNvPr>
          <p:cNvSpPr txBox="1"/>
          <p:nvPr/>
        </p:nvSpPr>
        <p:spPr>
          <a:xfrm>
            <a:off x="3225437" y="562009"/>
            <a:ext cx="11179097"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600">
                <a:latin typeface="Marcellus"/>
                <a:cs typeface="Calibri"/>
              </a:rPr>
              <a:t>The Rubric</a:t>
            </a:r>
            <a:endParaRPr lang="en-US">
              <a:latin typeface="Marcellus"/>
              <a:cs typeface="Calibri"/>
            </a:endParaRPr>
          </a:p>
        </p:txBody>
      </p:sp>
      <p:sp>
        <p:nvSpPr>
          <p:cNvPr id="13" name="TextBox 12">
            <a:extLst>
              <a:ext uri="{FF2B5EF4-FFF2-40B4-BE49-F238E27FC236}">
                <a16:creationId xmlns:a16="http://schemas.microsoft.com/office/drawing/2014/main" id="{AE892E26-042E-587F-C1C8-BA71F1EEBBB4}"/>
              </a:ext>
            </a:extLst>
          </p:cNvPr>
          <p:cNvSpPr txBox="1"/>
          <p:nvPr/>
        </p:nvSpPr>
        <p:spPr>
          <a:xfrm>
            <a:off x="4167505" y="2237082"/>
            <a:ext cx="9952463" cy="30777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400">
                <a:latin typeface="Now"/>
                <a:ea typeface="+mn-lt"/>
                <a:cs typeface="+mn-lt"/>
              </a:rPr>
              <a:t>What do you think?  Please select the criteria that you think are highest priority.</a:t>
            </a:r>
            <a:endParaRPr lang="en-US"/>
          </a:p>
          <a:p>
            <a:pPr marL="742950" lvl="1" indent="-285750">
              <a:buFont typeface="Arial"/>
              <a:buChar char="•"/>
            </a:pPr>
            <a:endParaRPr lang="en-US" sz="3200">
              <a:latin typeface="Now"/>
              <a:cs typeface="Calibri"/>
            </a:endParaRPr>
          </a:p>
        </p:txBody>
      </p:sp>
      <p:sp>
        <p:nvSpPr>
          <p:cNvPr id="8" name="TextBox 7">
            <a:extLst>
              <a:ext uri="{FF2B5EF4-FFF2-40B4-BE49-F238E27FC236}">
                <a16:creationId xmlns:a16="http://schemas.microsoft.com/office/drawing/2014/main" id="{9D7C7FA0-A070-ACFE-4738-8BA1C64DDB72}"/>
              </a:ext>
            </a:extLst>
          </p:cNvPr>
          <p:cNvSpPr txBox="1"/>
          <p:nvPr/>
        </p:nvSpPr>
        <p:spPr>
          <a:xfrm>
            <a:off x="4525794" y="4878421"/>
            <a:ext cx="857979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CA" sz="4800" b="1" u="sng">
                <a:solidFill>
                  <a:schemeClr val="accent1"/>
                </a:solidFill>
              </a:rPr>
              <a:t>PollEv.com/samuelcassady210</a:t>
            </a:r>
          </a:p>
        </p:txBody>
      </p:sp>
    </p:spTree>
    <p:extLst>
      <p:ext uri="{BB962C8B-B14F-4D97-AF65-F5344CB8AC3E}">
        <p14:creationId xmlns:p14="http://schemas.microsoft.com/office/powerpoint/2010/main" val="33989356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01621" y="421509"/>
            <a:ext cx="12084758" cy="2495910"/>
            <a:chOff x="0" y="47625"/>
            <a:chExt cx="16113011" cy="3327881"/>
          </a:xfrm>
        </p:grpSpPr>
        <p:sp>
          <p:nvSpPr>
            <p:cNvPr id="3" name="TextBox 3"/>
            <p:cNvSpPr txBox="1"/>
            <p:nvPr/>
          </p:nvSpPr>
          <p:spPr>
            <a:xfrm>
              <a:off x="0" y="47625"/>
              <a:ext cx="16113011" cy="1006313"/>
            </a:xfrm>
            <a:prstGeom prst="rect">
              <a:avLst/>
            </a:prstGeom>
          </p:spPr>
          <p:txBody>
            <a:bodyPr lIns="0" tIns="0" rIns="0" bIns="0" rtlCol="0" anchor="t">
              <a:spAutoFit/>
            </a:bodyPr>
            <a:lstStyle/>
            <a:p>
              <a:pPr marL="0" lvl="0" indent="0" algn="ctr">
                <a:lnSpc>
                  <a:spcPts val="5764"/>
                </a:lnSpc>
                <a:spcBef>
                  <a:spcPct val="0"/>
                </a:spcBef>
              </a:pPr>
              <a:endParaRPr lang="en-US" sz="5200" spc="524">
                <a:latin typeface="Now"/>
              </a:endParaRPr>
            </a:p>
          </p:txBody>
        </p:sp>
        <p:sp>
          <p:nvSpPr>
            <p:cNvPr id="4" name="TextBox 4"/>
            <p:cNvSpPr txBox="1"/>
            <p:nvPr/>
          </p:nvSpPr>
          <p:spPr>
            <a:xfrm>
              <a:off x="0" y="953645"/>
              <a:ext cx="16113011" cy="2421861"/>
            </a:xfrm>
            <a:prstGeom prst="rect">
              <a:avLst/>
            </a:prstGeom>
          </p:spPr>
          <p:txBody>
            <a:bodyPr lIns="0" tIns="0" rIns="0" bIns="0" rtlCol="0" anchor="t">
              <a:spAutoFit/>
            </a:bodyPr>
            <a:lstStyle/>
            <a:p>
              <a:pPr>
                <a:lnSpc>
                  <a:spcPct val="150000"/>
                </a:lnSpc>
              </a:pPr>
              <a:endParaRPr lang="en-US" sz="5000">
                <a:latin typeface="Cambria"/>
                <a:ea typeface="Cambria"/>
                <a:cs typeface="Calibri"/>
              </a:endParaRPr>
            </a:p>
            <a:p>
              <a:pPr marL="571500" indent="-571500">
                <a:lnSpc>
                  <a:spcPts val="5135"/>
                </a:lnSpc>
                <a:spcBef>
                  <a:spcPct val="0"/>
                </a:spcBef>
                <a:buFont typeface="Arial"/>
                <a:buChar char="•"/>
              </a:pPr>
              <a:endParaRPr lang="en-US" sz="5000">
                <a:solidFill>
                  <a:srgbClr val="1D7151"/>
                </a:solidFill>
                <a:latin typeface="Marcellus"/>
                <a:cs typeface="Calibri"/>
              </a:endParaRPr>
            </a:p>
          </p:txBody>
        </p:sp>
      </p:gr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8100000">
            <a:off x="-722779" y="1057009"/>
            <a:ext cx="3502959" cy="3845564"/>
          </a:xfrm>
          <a:prstGeom prst="rect">
            <a:avLst/>
          </a:prstGeom>
        </p:spPr>
      </p:pic>
      <p:pic>
        <p:nvPicPr>
          <p:cNvPr id="6" name="Picture 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6855282">
            <a:off x="14124781" y="6634145"/>
            <a:ext cx="4772818" cy="5756689"/>
          </a:xfrm>
          <a:prstGeom prst="rect">
            <a:avLst/>
          </a:prstGeom>
        </p:spPr>
      </p:pic>
      <p:pic>
        <p:nvPicPr>
          <p:cNvPr id="7" name="Picture 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0460074">
            <a:off x="-1013094" y="6482693"/>
            <a:ext cx="5639630" cy="5639630"/>
          </a:xfrm>
          <a:prstGeom prst="rect">
            <a:avLst/>
          </a:prstGeom>
        </p:spPr>
      </p:pic>
      <p:sp>
        <p:nvSpPr>
          <p:cNvPr id="11" name="TextBox 10">
            <a:extLst>
              <a:ext uri="{FF2B5EF4-FFF2-40B4-BE49-F238E27FC236}">
                <a16:creationId xmlns:a16="http://schemas.microsoft.com/office/drawing/2014/main" id="{3C7BB571-8693-3B3A-A2DC-A6A06C303FA6}"/>
              </a:ext>
            </a:extLst>
          </p:cNvPr>
          <p:cNvSpPr txBox="1"/>
          <p:nvPr/>
        </p:nvSpPr>
        <p:spPr>
          <a:xfrm>
            <a:off x="3225437" y="562009"/>
            <a:ext cx="11179097"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600">
                <a:latin typeface="Marcellus"/>
                <a:cs typeface="Calibri"/>
              </a:rPr>
              <a:t>The Rubric</a:t>
            </a:r>
            <a:endParaRPr lang="en-US">
              <a:latin typeface="Marcellus"/>
              <a:cs typeface="Calibri"/>
            </a:endParaRPr>
          </a:p>
        </p:txBody>
      </p:sp>
      <p:sp>
        <p:nvSpPr>
          <p:cNvPr id="13" name="TextBox 12">
            <a:extLst>
              <a:ext uri="{FF2B5EF4-FFF2-40B4-BE49-F238E27FC236}">
                <a16:creationId xmlns:a16="http://schemas.microsoft.com/office/drawing/2014/main" id="{AE892E26-042E-587F-C1C8-BA71F1EEBBB4}"/>
              </a:ext>
            </a:extLst>
          </p:cNvPr>
          <p:cNvSpPr txBox="1"/>
          <p:nvPr/>
        </p:nvSpPr>
        <p:spPr>
          <a:xfrm>
            <a:off x="3844014" y="2215516"/>
            <a:ext cx="9952463" cy="141577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400">
                <a:latin typeface="Now"/>
                <a:ea typeface="+mn-lt"/>
                <a:cs typeface="+mn-lt"/>
              </a:rPr>
              <a:t>Results...</a:t>
            </a:r>
            <a:endParaRPr lang="en-US" sz="5400">
              <a:latin typeface="Now"/>
              <a:cs typeface="Calibri"/>
            </a:endParaRPr>
          </a:p>
          <a:p>
            <a:pPr marL="742950" lvl="1" indent="-285750">
              <a:buFont typeface="Arial"/>
              <a:buChar char="•"/>
            </a:pPr>
            <a:endParaRPr lang="en-US" sz="3200">
              <a:latin typeface="Now"/>
              <a:cs typeface="Calibri"/>
            </a:endParaRPr>
          </a:p>
        </p:txBody>
      </p:sp>
      <p:sp>
        <p:nvSpPr>
          <p:cNvPr id="8" name="TextBox 7">
            <a:extLst>
              <a:ext uri="{FF2B5EF4-FFF2-40B4-BE49-F238E27FC236}">
                <a16:creationId xmlns:a16="http://schemas.microsoft.com/office/drawing/2014/main" id="{9D7C7FA0-A070-ACFE-4738-8BA1C64DDB72}"/>
              </a:ext>
            </a:extLst>
          </p:cNvPr>
          <p:cNvSpPr txBox="1"/>
          <p:nvPr/>
        </p:nvSpPr>
        <p:spPr>
          <a:xfrm>
            <a:off x="3370634" y="4075889"/>
            <a:ext cx="10744198"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CA" sz="4800">
                <a:ea typeface="+mn-lt"/>
                <a:cs typeface="+mn-lt"/>
                <a:hlinkClick r:id="rId8"/>
              </a:rPr>
              <a:t>https://www.polleverywhere.com/ranking_polls/mYbcp0X9a4dFz1Qmabw96?preview=true&amp;controls=none</a:t>
            </a:r>
            <a:endParaRPr lang="en-CA" sz="4800">
              <a:ea typeface="+mn-lt"/>
              <a:cs typeface="+mn-lt"/>
            </a:endParaRPr>
          </a:p>
          <a:p>
            <a:endParaRPr lang="en-CA" sz="4800">
              <a:cs typeface="Calibri"/>
            </a:endParaRPr>
          </a:p>
        </p:txBody>
      </p:sp>
    </p:spTree>
    <p:extLst>
      <p:ext uri="{BB962C8B-B14F-4D97-AF65-F5344CB8AC3E}">
        <p14:creationId xmlns:p14="http://schemas.microsoft.com/office/powerpoint/2010/main" val="10819059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913473">
            <a:off x="12347167" y="3989137"/>
            <a:ext cx="9998881" cy="6617442"/>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7773756">
            <a:off x="-524302" y="-3022522"/>
            <a:ext cx="5639630" cy="5639630"/>
          </a:xfrm>
          <a:prstGeom prst="rect">
            <a:avLst/>
          </a:prstGeom>
        </p:spPr>
      </p:pic>
      <p:pic>
        <p:nvPicPr>
          <p:cNvPr id="4" name="Picture 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035981" y="300378"/>
            <a:ext cx="4772818" cy="5756689"/>
          </a:xfrm>
          <a:prstGeom prst="rect">
            <a:avLst/>
          </a:prstGeom>
        </p:spPr>
      </p:pic>
      <p:pic>
        <p:nvPicPr>
          <p:cNvPr id="5" name="Picture 5"/>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2457020">
            <a:off x="14092552" y="2438168"/>
            <a:ext cx="3502959" cy="3845564"/>
          </a:xfrm>
          <a:prstGeom prst="rect">
            <a:avLst/>
          </a:prstGeom>
        </p:spPr>
      </p:pic>
      <p:sp>
        <p:nvSpPr>
          <p:cNvPr id="6" name="TextBox 5">
            <a:extLst>
              <a:ext uri="{FF2B5EF4-FFF2-40B4-BE49-F238E27FC236}">
                <a16:creationId xmlns:a16="http://schemas.microsoft.com/office/drawing/2014/main" id="{DEA754E5-CA99-E1A9-0CB9-466B75594098}"/>
              </a:ext>
            </a:extLst>
          </p:cNvPr>
          <p:cNvSpPr txBox="1"/>
          <p:nvPr/>
        </p:nvSpPr>
        <p:spPr>
          <a:xfrm>
            <a:off x="3548928" y="306658"/>
            <a:ext cx="11179097"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600">
                <a:latin typeface="Marcellus"/>
                <a:cs typeface="Calibri"/>
              </a:rPr>
              <a:t>             Moving Forward</a:t>
            </a:r>
            <a:endParaRPr lang="en-US" sz="6600">
              <a:latin typeface="Marcellus"/>
            </a:endParaRPr>
          </a:p>
        </p:txBody>
      </p:sp>
      <p:sp>
        <p:nvSpPr>
          <p:cNvPr id="8" name="TextBox 7">
            <a:extLst>
              <a:ext uri="{FF2B5EF4-FFF2-40B4-BE49-F238E27FC236}">
                <a16:creationId xmlns:a16="http://schemas.microsoft.com/office/drawing/2014/main" id="{8345C606-EE03-54B8-DD73-57CE79AA41D2}"/>
              </a:ext>
            </a:extLst>
          </p:cNvPr>
          <p:cNvSpPr txBox="1"/>
          <p:nvPr/>
        </p:nvSpPr>
        <p:spPr>
          <a:xfrm>
            <a:off x="3844014" y="2215516"/>
            <a:ext cx="9952463" cy="80637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5400">
                <a:latin typeface="Now"/>
                <a:cs typeface="Calibri"/>
              </a:rPr>
              <a:t>Implementing the Rubric</a:t>
            </a:r>
            <a:endParaRPr lang="en-US" sz="5400">
              <a:latin typeface="Now"/>
            </a:endParaRPr>
          </a:p>
          <a:p>
            <a:pPr marL="742950" lvl="1" indent="-285750">
              <a:buFont typeface="Arial"/>
              <a:buChar char="•"/>
            </a:pPr>
            <a:r>
              <a:rPr lang="en-US" sz="5400">
                <a:latin typeface="Now"/>
                <a:cs typeface="Calibri"/>
              </a:rPr>
              <a:t>Tiebreaker</a:t>
            </a:r>
          </a:p>
          <a:p>
            <a:pPr marL="742950" lvl="1" indent="-285750">
              <a:buFont typeface="Arial"/>
              <a:buChar char="•"/>
            </a:pPr>
            <a:r>
              <a:rPr lang="en-US" sz="5400">
                <a:latin typeface="Now"/>
                <a:cs typeface="Calibri"/>
              </a:rPr>
              <a:t>Leverage</a:t>
            </a:r>
          </a:p>
          <a:p>
            <a:pPr marL="742950" lvl="1" indent="-285750">
              <a:buFont typeface="Arial"/>
              <a:buChar char="•"/>
            </a:pPr>
            <a:r>
              <a:rPr lang="en-US" sz="5400">
                <a:latin typeface="Now"/>
                <a:cs typeface="Calibri"/>
              </a:rPr>
              <a:t>Advance</a:t>
            </a:r>
          </a:p>
          <a:p>
            <a:pPr lvl="1"/>
            <a:endParaRPr lang="en-US" sz="5400">
              <a:latin typeface="Now"/>
              <a:cs typeface="Calibri"/>
            </a:endParaRPr>
          </a:p>
          <a:p>
            <a:pPr marL="285750" indent="-285750">
              <a:buFont typeface="Arial"/>
              <a:buChar char="•"/>
            </a:pPr>
            <a:r>
              <a:rPr lang="en-US" sz="5400">
                <a:latin typeface="Now"/>
                <a:cs typeface="Calibri"/>
              </a:rPr>
              <a:t>Collective Collecting</a:t>
            </a:r>
          </a:p>
          <a:p>
            <a:pPr marL="742950" lvl="1" indent="-285750">
              <a:buFont typeface="Arial"/>
              <a:buChar char="•"/>
            </a:pPr>
            <a:r>
              <a:rPr lang="en-US" sz="5400">
                <a:latin typeface="Now"/>
                <a:cs typeface="Calibri"/>
              </a:rPr>
              <a:t>Membership</a:t>
            </a:r>
          </a:p>
          <a:p>
            <a:pPr marL="742950" lvl="1" indent="-285750">
              <a:buFont typeface="Arial"/>
              <a:buChar char="•"/>
            </a:pPr>
            <a:r>
              <a:rPr lang="en-US" sz="5400">
                <a:latin typeface="Now"/>
                <a:cs typeface="Calibri"/>
              </a:rPr>
              <a:t>Sharing</a:t>
            </a:r>
          </a:p>
          <a:p>
            <a:pPr marL="742950" lvl="1" indent="-285750">
              <a:buFont typeface="Arial"/>
              <a:buChar char="•"/>
            </a:pPr>
            <a:r>
              <a:rPr lang="en-US" sz="5400" err="1">
                <a:latin typeface="Now"/>
                <a:ea typeface="+mn-lt"/>
                <a:cs typeface="+mn-lt"/>
              </a:rPr>
              <a:t>Consortial</a:t>
            </a:r>
            <a:r>
              <a:rPr lang="en-US" sz="5400">
                <a:latin typeface="Now"/>
                <a:ea typeface="+mn-lt"/>
                <a:cs typeface="+mn-lt"/>
              </a:rPr>
              <a:t> EBA</a:t>
            </a:r>
          </a:p>
          <a:p>
            <a:pPr marL="742950" lvl="1" indent="-285750">
              <a:buFont typeface="Arial"/>
              <a:buChar char="•"/>
            </a:pPr>
            <a:endParaRPr lang="en-US" sz="3200">
              <a:latin typeface="Now"/>
              <a:cs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01621" y="421509"/>
            <a:ext cx="12084758" cy="2985226"/>
            <a:chOff x="0" y="47625"/>
            <a:chExt cx="16113011" cy="3980301"/>
          </a:xfrm>
        </p:grpSpPr>
        <p:sp>
          <p:nvSpPr>
            <p:cNvPr id="3" name="TextBox 3"/>
            <p:cNvSpPr txBox="1"/>
            <p:nvPr/>
          </p:nvSpPr>
          <p:spPr>
            <a:xfrm>
              <a:off x="0" y="47625"/>
              <a:ext cx="16113011" cy="1006313"/>
            </a:xfrm>
            <a:prstGeom prst="rect">
              <a:avLst/>
            </a:prstGeom>
          </p:spPr>
          <p:txBody>
            <a:bodyPr lIns="0" tIns="0" rIns="0" bIns="0" rtlCol="0" anchor="t">
              <a:spAutoFit/>
            </a:bodyPr>
            <a:lstStyle/>
            <a:p>
              <a:pPr marL="0" lvl="0" indent="0" algn="ctr">
                <a:lnSpc>
                  <a:spcPts val="5764"/>
                </a:lnSpc>
                <a:spcBef>
                  <a:spcPct val="0"/>
                </a:spcBef>
              </a:pPr>
              <a:endParaRPr lang="en-US" sz="5200" spc="524">
                <a:solidFill>
                  <a:srgbClr val="1D7151"/>
                </a:solidFill>
                <a:latin typeface="Now"/>
              </a:endParaRPr>
            </a:p>
          </p:txBody>
        </p:sp>
        <p:sp>
          <p:nvSpPr>
            <p:cNvPr id="4" name="TextBox 4"/>
            <p:cNvSpPr txBox="1"/>
            <p:nvPr/>
          </p:nvSpPr>
          <p:spPr>
            <a:xfrm>
              <a:off x="0" y="2333871"/>
              <a:ext cx="16113011" cy="1694055"/>
            </a:xfrm>
            <a:prstGeom prst="rect">
              <a:avLst/>
            </a:prstGeom>
          </p:spPr>
          <p:txBody>
            <a:bodyPr lIns="0" tIns="0" rIns="0" bIns="0" rtlCol="0" anchor="t">
              <a:spAutoFit/>
            </a:bodyPr>
            <a:lstStyle/>
            <a:p>
              <a:pPr algn="ctr">
                <a:lnSpc>
                  <a:spcPts val="5135"/>
                </a:lnSpc>
              </a:pPr>
              <a:endParaRPr lang="en-US" sz="3650">
                <a:solidFill>
                  <a:srgbClr val="1D7151"/>
                </a:solidFill>
                <a:latin typeface="Marcellus"/>
              </a:endParaRPr>
            </a:p>
            <a:p>
              <a:pPr algn="ctr">
                <a:lnSpc>
                  <a:spcPts val="5135"/>
                </a:lnSpc>
                <a:spcBef>
                  <a:spcPct val="0"/>
                </a:spcBef>
              </a:pPr>
              <a:endParaRPr lang="en-US" sz="3668">
                <a:solidFill>
                  <a:srgbClr val="1D7151"/>
                </a:solidFill>
                <a:latin typeface="Marcellus"/>
              </a:endParaRPr>
            </a:p>
          </p:txBody>
        </p:sp>
      </p:gr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8100000">
            <a:off x="-722779" y="1057009"/>
            <a:ext cx="3502959" cy="3845564"/>
          </a:xfrm>
          <a:prstGeom prst="rect">
            <a:avLst/>
          </a:prstGeom>
        </p:spPr>
      </p:pic>
      <p:pic>
        <p:nvPicPr>
          <p:cNvPr id="6" name="Picture 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6855282">
            <a:off x="14124781" y="6634145"/>
            <a:ext cx="4772818" cy="5756689"/>
          </a:xfrm>
          <a:prstGeom prst="rect">
            <a:avLst/>
          </a:prstGeom>
        </p:spPr>
      </p:pic>
      <p:pic>
        <p:nvPicPr>
          <p:cNvPr id="7" name="Picture 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0460074">
            <a:off x="-1013094" y="6482693"/>
            <a:ext cx="5639630" cy="5639630"/>
          </a:xfrm>
          <a:prstGeom prst="rect">
            <a:avLst/>
          </a:prstGeom>
        </p:spPr>
      </p:pic>
      <p:sp>
        <p:nvSpPr>
          <p:cNvPr id="9" name="TextBox 8">
            <a:extLst>
              <a:ext uri="{FF2B5EF4-FFF2-40B4-BE49-F238E27FC236}">
                <a16:creationId xmlns:a16="http://schemas.microsoft.com/office/drawing/2014/main" id="{8BD4F996-5012-5863-0958-995BB7A8946E}"/>
              </a:ext>
            </a:extLst>
          </p:cNvPr>
          <p:cNvSpPr txBox="1"/>
          <p:nvPr/>
        </p:nvSpPr>
        <p:spPr>
          <a:xfrm>
            <a:off x="3634204" y="974391"/>
            <a:ext cx="8436632" cy="92332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Sans-Serif"/>
              <a:buChar char="•"/>
            </a:pPr>
            <a:r>
              <a:rPr lang="en-US" sz="5400">
                <a:latin typeface="Now"/>
                <a:ea typeface="+mn-lt"/>
                <a:cs typeface="+mn-lt"/>
              </a:rPr>
              <a:t>Collaborative Storage</a:t>
            </a:r>
          </a:p>
          <a:p>
            <a:pPr marL="742950" lvl="1" indent="-285750">
              <a:buFont typeface="Arial,Sans-Serif"/>
              <a:buChar char="•"/>
            </a:pPr>
            <a:r>
              <a:rPr lang="en-US" sz="5400">
                <a:latin typeface="Now"/>
                <a:ea typeface="+mn-lt"/>
                <a:cs typeface="+mn-lt"/>
              </a:rPr>
              <a:t>Various on and offsite institutional storage facilities</a:t>
            </a:r>
          </a:p>
          <a:p>
            <a:pPr marL="742950" lvl="1" indent="-285750">
              <a:buFont typeface="Arial,Sans-Serif"/>
              <a:buChar char="•"/>
            </a:pPr>
            <a:r>
              <a:rPr lang="en-US" sz="5400" err="1">
                <a:latin typeface="Now"/>
                <a:ea typeface="+mn-lt"/>
                <a:cs typeface="+mn-lt"/>
              </a:rPr>
              <a:t>Keep@Downsview</a:t>
            </a:r>
            <a:endParaRPr lang="en-US" sz="5400">
              <a:latin typeface="Now"/>
              <a:ea typeface="+mn-lt"/>
              <a:cs typeface="+mn-lt"/>
            </a:endParaRPr>
          </a:p>
          <a:p>
            <a:pPr marL="285750" indent="-285750">
              <a:buFont typeface="Arial,Sans-Serif"/>
              <a:buChar char="•"/>
            </a:pPr>
            <a:endParaRPr lang="en-US" sz="5400">
              <a:latin typeface="Now"/>
              <a:ea typeface="+mn-lt"/>
              <a:cs typeface="+mn-lt"/>
            </a:endParaRPr>
          </a:p>
          <a:p>
            <a:pPr marL="285750" indent="-285750">
              <a:buFont typeface="Arial,Sans-Serif"/>
              <a:buChar char="•"/>
            </a:pPr>
            <a:r>
              <a:rPr lang="en-US" sz="5400">
                <a:latin typeface="Now"/>
                <a:ea typeface="+mn-lt"/>
                <a:cs typeface="+mn-lt"/>
              </a:rPr>
              <a:t>Potential for the Future</a:t>
            </a:r>
          </a:p>
          <a:p>
            <a:pPr marL="742950" lvl="1" indent="-285750">
              <a:buFont typeface="Arial,Sans-Serif"/>
              <a:buChar char="•"/>
            </a:pPr>
            <a:r>
              <a:rPr lang="en-US" sz="5400">
                <a:latin typeface="Now"/>
                <a:ea typeface="+mn-lt"/>
                <a:cs typeface="+mn-lt"/>
              </a:rPr>
              <a:t>Decrease print and environmental spend</a:t>
            </a:r>
          </a:p>
          <a:p>
            <a:pPr marL="742950" lvl="1" indent="-285750">
              <a:buFont typeface="Arial,Sans-Serif"/>
              <a:buChar char="•"/>
            </a:pPr>
            <a:r>
              <a:rPr lang="en-US" sz="5400">
                <a:latin typeface="Now"/>
                <a:ea typeface="+mn-lt"/>
                <a:cs typeface="+mn-lt"/>
              </a:rPr>
              <a:t>Controlled Digital Lending</a:t>
            </a:r>
          </a:p>
        </p:txBody>
      </p:sp>
    </p:spTree>
    <p:extLst>
      <p:ext uri="{BB962C8B-B14F-4D97-AF65-F5344CB8AC3E}">
        <p14:creationId xmlns:p14="http://schemas.microsoft.com/office/powerpoint/2010/main" val="35707766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787459" y="412469"/>
            <a:ext cx="9799871" cy="871008"/>
          </a:xfrm>
          <a:prstGeom prst="rect">
            <a:avLst/>
          </a:prstGeom>
        </p:spPr>
        <p:txBody>
          <a:bodyPr wrap="square" lIns="0" tIns="0" rIns="0" bIns="0" rtlCol="0" anchor="t">
            <a:spAutoFit/>
          </a:bodyPr>
          <a:lstStyle/>
          <a:p>
            <a:pPr algn="ctr">
              <a:lnSpc>
                <a:spcPts val="6697"/>
              </a:lnSpc>
            </a:pPr>
            <a:r>
              <a:rPr lang="en-US" sz="6600" spc="2540">
                <a:solidFill>
                  <a:srgbClr val="000000"/>
                </a:solidFill>
                <a:latin typeface="Marcellus"/>
              </a:rPr>
              <a:t>CONCLUSION</a:t>
            </a:r>
          </a:p>
        </p:txBody>
      </p:sp>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913473">
            <a:off x="12347167" y="3989137"/>
            <a:ext cx="9998881" cy="6617442"/>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7773756">
            <a:off x="14849" y="-2397107"/>
            <a:ext cx="5639630" cy="5639630"/>
          </a:xfrm>
          <a:prstGeom prst="rect">
            <a:avLst/>
          </a:prstGeom>
        </p:spPr>
      </p:pic>
      <p:pic>
        <p:nvPicPr>
          <p:cNvPr id="5" name="Picture 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669358" y="516038"/>
            <a:ext cx="4772818" cy="5756689"/>
          </a:xfrm>
          <a:prstGeom prst="rect">
            <a:avLst/>
          </a:prstGeom>
        </p:spPr>
      </p:pic>
      <p:pic>
        <p:nvPicPr>
          <p:cNvPr id="6" name="Picture 6"/>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9142980">
            <a:off x="14093271" y="2469803"/>
            <a:ext cx="3502959" cy="3845564"/>
          </a:xfrm>
          <a:prstGeom prst="rect">
            <a:avLst/>
          </a:prstGeom>
        </p:spPr>
      </p:pic>
      <p:sp>
        <p:nvSpPr>
          <p:cNvPr id="7" name="TextBox 6">
            <a:extLst>
              <a:ext uri="{FF2B5EF4-FFF2-40B4-BE49-F238E27FC236}">
                <a16:creationId xmlns:a16="http://schemas.microsoft.com/office/drawing/2014/main" id="{91049523-8643-9042-3D54-7CD132A5226B}"/>
              </a:ext>
            </a:extLst>
          </p:cNvPr>
          <p:cNvSpPr txBox="1"/>
          <p:nvPr/>
        </p:nvSpPr>
        <p:spPr>
          <a:xfrm>
            <a:off x="4418028" y="2827156"/>
            <a:ext cx="10597450"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5400">
                <a:latin typeface="Now"/>
                <a:ea typeface="Calibri"/>
                <a:cs typeface="Calibri"/>
              </a:rPr>
              <a:t>The goal is not to ostracize publishers, but to work with them to create a better and more sustainable publishing ecosystem.</a:t>
            </a:r>
          </a:p>
        </p:txBody>
      </p:sp>
    </p:spTree>
    <p:extLst>
      <p:ext uri="{BB962C8B-B14F-4D97-AF65-F5344CB8AC3E}">
        <p14:creationId xmlns:p14="http://schemas.microsoft.com/office/powerpoint/2010/main" val="24458305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1036685">
            <a:off x="-1706613" y="5158793"/>
            <a:ext cx="4772818" cy="5756689"/>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922789">
            <a:off x="13613708" y="-1396078"/>
            <a:ext cx="5840524" cy="7470438"/>
          </a:xfrm>
          <a:prstGeom prst="rect">
            <a:avLst/>
          </a:prstGeom>
        </p:spPr>
      </p:pic>
      <p:pic>
        <p:nvPicPr>
          <p:cNvPr id="4" name="Picture 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3324523" y="465093"/>
            <a:ext cx="3934778" cy="4114800"/>
          </a:xfrm>
          <a:prstGeom prst="rect">
            <a:avLst/>
          </a:prstGeom>
        </p:spPr>
      </p:pic>
      <p:pic>
        <p:nvPicPr>
          <p:cNvPr id="5" name="Picture 5"/>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8367273">
            <a:off x="-2084808" y="571868"/>
            <a:ext cx="7315200" cy="2407366"/>
          </a:xfrm>
          <a:prstGeom prst="rect">
            <a:avLst/>
          </a:prstGeom>
        </p:spPr>
      </p:pic>
      <p:sp>
        <p:nvSpPr>
          <p:cNvPr id="6" name="TextBox 5">
            <a:extLst>
              <a:ext uri="{FF2B5EF4-FFF2-40B4-BE49-F238E27FC236}">
                <a16:creationId xmlns:a16="http://schemas.microsoft.com/office/drawing/2014/main" id="{3F95FA0A-E62D-6630-32C5-2436109E8756}"/>
              </a:ext>
            </a:extLst>
          </p:cNvPr>
          <p:cNvSpPr txBox="1"/>
          <p:nvPr/>
        </p:nvSpPr>
        <p:spPr>
          <a:xfrm>
            <a:off x="4279780" y="471756"/>
            <a:ext cx="8781689"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9600">
                <a:latin typeface="Marcellus"/>
                <a:cs typeface="Calibri"/>
              </a:rPr>
              <a:t>Questions?</a:t>
            </a:r>
            <a:endParaRPr lang="en-US" sz="9600">
              <a:latin typeface="Marcellus"/>
            </a:endParaRPr>
          </a:p>
        </p:txBody>
      </p:sp>
      <p:sp>
        <p:nvSpPr>
          <p:cNvPr id="7" name="TextBox 6">
            <a:extLst>
              <a:ext uri="{FF2B5EF4-FFF2-40B4-BE49-F238E27FC236}">
                <a16:creationId xmlns:a16="http://schemas.microsoft.com/office/drawing/2014/main" id="{7AA3563C-7989-3832-2BFD-59FE1AEAF43A}"/>
              </a:ext>
            </a:extLst>
          </p:cNvPr>
          <p:cNvSpPr txBox="1"/>
          <p:nvPr/>
        </p:nvSpPr>
        <p:spPr>
          <a:xfrm>
            <a:off x="1144617" y="2703303"/>
            <a:ext cx="16243537" cy="23698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400" dirty="0">
                <a:cs typeface="Calibri"/>
              </a:rPr>
              <a:t>Email us at </a:t>
            </a:r>
            <a:r>
              <a:rPr lang="en-GB" sz="4400" dirty="0">
                <a:ea typeface="+mn-lt"/>
                <a:cs typeface="+mn-lt"/>
                <a:hlinkClick r:id="rId10"/>
              </a:rPr>
              <a:t>greenauditproject@groups.uwo.ca</a:t>
            </a:r>
            <a:endParaRPr lang="en-GB" sz="4400" dirty="0">
              <a:ea typeface="+mn-lt"/>
              <a:cs typeface="+mn-lt"/>
            </a:endParaRPr>
          </a:p>
          <a:p>
            <a:endParaRPr lang="en-GB" sz="6000" dirty="0">
              <a:cs typeface="Calibri"/>
            </a:endParaRPr>
          </a:p>
          <a:p>
            <a:r>
              <a:rPr lang="en-GB" sz="4400" dirty="0">
                <a:cs typeface="Calibri"/>
              </a:rPr>
              <a:t>Project website: </a:t>
            </a:r>
            <a:r>
              <a:rPr lang="en-GB" sz="4400" dirty="0">
                <a:ea typeface="+mn-lt"/>
                <a:cs typeface="+mn-lt"/>
                <a:hlinkClick r:id="rId11"/>
              </a:rPr>
              <a:t>https://www.lib.uwo.ca/greenauditproject/</a:t>
            </a:r>
            <a:endParaRPr lang="en-GB" sz="4400" dirty="0">
              <a:ea typeface="+mn-lt"/>
              <a:cs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3845072" y="230487"/>
            <a:ext cx="10597857" cy="4343424"/>
            <a:chOff x="0" y="-1064284"/>
            <a:chExt cx="14130476" cy="5791232"/>
          </a:xfrm>
        </p:grpSpPr>
        <p:sp>
          <p:nvSpPr>
            <p:cNvPr id="7" name="TextBox 7"/>
            <p:cNvSpPr txBox="1"/>
            <p:nvPr/>
          </p:nvSpPr>
          <p:spPr>
            <a:xfrm>
              <a:off x="0" y="-1064284"/>
              <a:ext cx="14130476" cy="1141509"/>
            </a:xfrm>
            <a:prstGeom prst="rect">
              <a:avLst/>
            </a:prstGeom>
          </p:spPr>
          <p:txBody>
            <a:bodyPr lIns="0" tIns="0" rIns="0" bIns="0" rtlCol="0" anchor="t">
              <a:spAutoFit/>
            </a:bodyPr>
            <a:lstStyle/>
            <a:p>
              <a:pPr marL="0" lvl="0" indent="0" algn="ctr">
                <a:lnSpc>
                  <a:spcPts val="6600"/>
                </a:lnSpc>
                <a:spcBef>
                  <a:spcPct val="0"/>
                </a:spcBef>
              </a:pPr>
              <a:r>
                <a:rPr lang="en-US" sz="6000" spc="600">
                  <a:solidFill>
                    <a:srgbClr val="000000"/>
                  </a:solidFill>
                  <a:latin typeface="Now"/>
                </a:rPr>
                <a:t>REFERENCES</a:t>
              </a:r>
              <a:endParaRPr lang="en-US"/>
            </a:p>
          </p:txBody>
        </p:sp>
        <p:sp>
          <p:nvSpPr>
            <p:cNvPr id="8" name="TextBox 8"/>
            <p:cNvSpPr txBox="1"/>
            <p:nvPr/>
          </p:nvSpPr>
          <p:spPr>
            <a:xfrm>
              <a:off x="0" y="3792863"/>
              <a:ext cx="14130476" cy="934085"/>
            </a:xfrm>
            <a:prstGeom prst="rect">
              <a:avLst/>
            </a:prstGeom>
          </p:spPr>
          <p:txBody>
            <a:bodyPr lIns="0" tIns="0" rIns="0" bIns="0" rtlCol="0" anchor="t">
              <a:spAutoFit/>
            </a:bodyPr>
            <a:lstStyle/>
            <a:p>
              <a:pPr algn="ctr">
                <a:lnSpc>
                  <a:spcPts val="5880"/>
                </a:lnSpc>
                <a:spcBef>
                  <a:spcPct val="0"/>
                </a:spcBef>
              </a:pPr>
              <a:endParaRPr/>
            </a:p>
          </p:txBody>
        </p:sp>
      </p:grpSp>
      <p:sp>
        <p:nvSpPr>
          <p:cNvPr id="9" name="TextBox 9"/>
          <p:cNvSpPr txBox="1"/>
          <p:nvPr/>
        </p:nvSpPr>
        <p:spPr>
          <a:xfrm>
            <a:off x="2929538" y="2253567"/>
            <a:ext cx="11325615" cy="718145"/>
          </a:xfrm>
          <a:prstGeom prst="rect">
            <a:avLst/>
          </a:prstGeom>
        </p:spPr>
        <p:txBody>
          <a:bodyPr wrap="square" lIns="0" tIns="0" rIns="0" bIns="0" rtlCol="0" anchor="t">
            <a:spAutoFit/>
          </a:bodyPr>
          <a:lstStyle/>
          <a:p>
            <a:pPr>
              <a:lnSpc>
                <a:spcPts val="5599"/>
              </a:lnSpc>
            </a:pPr>
            <a:endParaRPr lang="en-US" sz="5400">
              <a:latin typeface="Cambria"/>
              <a:ea typeface="Cambria"/>
            </a:endParaRPr>
          </a:p>
        </p:txBody>
      </p:sp>
      <p:sp>
        <p:nvSpPr>
          <p:cNvPr id="10" name="TextBox 9">
            <a:extLst>
              <a:ext uri="{FF2B5EF4-FFF2-40B4-BE49-F238E27FC236}">
                <a16:creationId xmlns:a16="http://schemas.microsoft.com/office/drawing/2014/main" id="{9E467C4E-13ED-7088-52B2-B8CBD9D06FE9}"/>
              </a:ext>
            </a:extLst>
          </p:cNvPr>
          <p:cNvSpPr txBox="1"/>
          <p:nvPr/>
        </p:nvSpPr>
        <p:spPr>
          <a:xfrm>
            <a:off x="289887" y="1076797"/>
            <a:ext cx="17985071" cy="89562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t>Environmental Protection Agency. (2021, September 2). EPA report shows disproportionate impacts of climate change on socially vulnerable populations in the United States. https://www.epa.gov/newsreleases/epa-report-shows-disproportionate-impacts-climate-change-socially-vulnerable</a:t>
            </a:r>
            <a:endParaRPr lang="en-GB" sz="2400">
              <a:cs typeface="Calibri"/>
            </a:endParaRPr>
          </a:p>
          <a:p>
            <a:endParaRPr lang="en-GB" sz="2400">
              <a:cs typeface="Calibri"/>
            </a:endParaRPr>
          </a:p>
          <a:p>
            <a:r>
              <a:rPr lang="en-GB" sz="2400"/>
              <a:t>Environmental Protection Agency. (2022, October 11). Greenhouse Gas Equivalencies Calculator. https://www.epa.gov/energy/greenhouse-gas-equivalencies-calculator#results</a:t>
            </a:r>
            <a:endParaRPr lang="en-GB" sz="2400">
              <a:cs typeface="Calibri"/>
            </a:endParaRPr>
          </a:p>
          <a:p>
            <a:endParaRPr lang="en-GB" sz="2400">
              <a:cs typeface="Calibri"/>
            </a:endParaRPr>
          </a:p>
          <a:p>
            <a:r>
              <a:rPr lang="en-GB" sz="2400" err="1"/>
              <a:t>Furszyfer</a:t>
            </a:r>
            <a:r>
              <a:rPr lang="en-GB" sz="2400"/>
              <a:t> Del Rio, D. D., </a:t>
            </a:r>
            <a:r>
              <a:rPr lang="en-GB" sz="2400" err="1"/>
              <a:t>Sovacool</a:t>
            </a:r>
            <a:r>
              <a:rPr lang="en-GB" sz="2400"/>
              <a:t>, B. K., Griffiths, S., </a:t>
            </a:r>
            <a:r>
              <a:rPr lang="en-GB" sz="2400" err="1"/>
              <a:t>Bazilian</a:t>
            </a:r>
            <a:r>
              <a:rPr lang="en-GB" sz="2400"/>
              <a:t>, M., Kim, J., Foley A. M., &amp; Rooney, D. (2022). Decarbonizing the pulp and paper industry: A critical and systematic review of sociotechnical developments and policy options. Renewable and Sustainable Energy Reviews, 167, 1-33. https://doi.org/10.1016/j.rser.2022.112706</a:t>
            </a:r>
            <a:endParaRPr lang="en-GB" sz="2400">
              <a:cs typeface="Calibri"/>
            </a:endParaRPr>
          </a:p>
          <a:p>
            <a:endParaRPr lang="en-GB" sz="2400">
              <a:cs typeface="Calibri"/>
            </a:endParaRPr>
          </a:p>
          <a:p>
            <a:r>
              <a:rPr lang="en-GB" sz="2400"/>
              <a:t>Government of Canada. (2022, November 7). Who is most impacted by climate change. https://www.canada.ca/en/health-canada/services/climate-change-health/populations-risk.html</a:t>
            </a:r>
            <a:endParaRPr lang="en-GB" sz="2400">
              <a:cs typeface="Calibri"/>
            </a:endParaRPr>
          </a:p>
          <a:p>
            <a:endParaRPr lang="en-GB" sz="2400">
              <a:cs typeface="Calibri"/>
            </a:endParaRPr>
          </a:p>
          <a:p>
            <a:r>
              <a:rPr lang="en-GB" sz="2400"/>
              <a:t>Islam, S. N., &amp; Winkel, J. (2017). Climate change and social inequality. United Nations Department of Economic and Social Affairs. https://www.un.org/en/desa/climate-change-and-social-inequality</a:t>
            </a:r>
            <a:endParaRPr lang="en-GB" sz="2400">
              <a:cs typeface="Calibri"/>
            </a:endParaRPr>
          </a:p>
          <a:p>
            <a:endParaRPr lang="en-GB" sz="2400">
              <a:cs typeface="Calibri"/>
            </a:endParaRPr>
          </a:p>
          <a:p>
            <a:r>
              <a:rPr lang="en-GB" sz="2400"/>
              <a:t>Sidik, M. A., Shehabi, A., &amp; Marston, L. (2021). The environmental footprint of data </a:t>
            </a:r>
            <a:r>
              <a:rPr lang="en-GB" sz="2400" err="1"/>
              <a:t>centers</a:t>
            </a:r>
            <a:r>
              <a:rPr lang="en-GB" sz="2400"/>
              <a:t> in the United States. Environmental Research Letters, 16(6), 1-11. DOI 10.1088/1748-9326/abfba1</a:t>
            </a:r>
            <a:endParaRPr lang="en-GB" sz="2400">
              <a:cs typeface="Calibri"/>
            </a:endParaRPr>
          </a:p>
          <a:p>
            <a:endParaRPr lang="en-GB" sz="2400">
              <a:cs typeface="Calibri"/>
            </a:endParaRPr>
          </a:p>
          <a:p>
            <a:r>
              <a:rPr lang="en-GB" sz="2400"/>
              <a:t>Western Sustainability. (n.d.-a). ​​How does Western measure up? https://sustainability.uwo.ca/about_us/How%20Does%20Western%20Measure%20Up.html</a:t>
            </a:r>
            <a:endParaRPr lang="en-GB" sz="2400">
              <a:cs typeface="Calibri"/>
            </a:endParaRPr>
          </a:p>
          <a:p>
            <a:endParaRPr lang="en-GB" sz="2400">
              <a:cs typeface="Calibri"/>
            </a:endParaRPr>
          </a:p>
          <a:p>
            <a:r>
              <a:rPr lang="en-GB" sz="2400"/>
              <a:t>Western Sustainability. (n.d.-b). Sustainability commitments. https://sustainability.uwo.ca/paces/sustainability_commitments1/index.html</a:t>
            </a:r>
            <a:endParaRPr lang="en-GB" sz="2400">
              <a:cs typeface="Calibri"/>
            </a:endParaRPr>
          </a:p>
        </p:txBody>
      </p:sp>
    </p:spTree>
    <p:extLst>
      <p:ext uri="{BB962C8B-B14F-4D97-AF65-F5344CB8AC3E}">
        <p14:creationId xmlns:p14="http://schemas.microsoft.com/office/powerpoint/2010/main" val="7726679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2442</Words>
  <Application>Microsoft Office PowerPoint</Application>
  <PresentationFormat>Custom</PresentationFormat>
  <Paragraphs>235</Paragraphs>
  <Slides>22</Slides>
  <Notes>16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Now</vt:lpstr>
      <vt:lpstr>Now Bold</vt:lpstr>
      <vt:lpstr>Arial</vt:lpstr>
      <vt:lpstr>Cambria</vt:lpstr>
      <vt:lpstr>Calibri</vt:lpstr>
      <vt:lpstr>Marcellus Bold</vt:lpstr>
      <vt:lpstr>Marcellus</vt:lpstr>
      <vt:lpstr>Arial,Sans-Serif</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OLA Green Audit</dc:title>
  <dc:creator>Optiplex</dc:creator>
  <cp:lastModifiedBy>Elizabeth Mantz</cp:lastModifiedBy>
  <cp:revision>5</cp:revision>
  <dcterms:created xsi:type="dcterms:W3CDTF">2006-08-16T00:00:00Z</dcterms:created>
  <dcterms:modified xsi:type="dcterms:W3CDTF">2023-05-16T14:18:01Z</dcterms:modified>
  <dc:identifier>DAFYFC0aIXE</dc:identifier>
</cp:coreProperties>
</file>